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9F1DB53-3C87-4EDC-9EFA-D1162E1562FA}" type="datetimeFigureOut">
              <a:rPr lang="en-GB"/>
              <a:pPr>
                <a:defRPr/>
              </a:pPr>
              <a:t>21/04/2016</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FD987CEB-0C82-4692-AE73-AA810B79384B}" type="slidenum">
              <a:rPr lang="en-GB"/>
              <a:pPr>
                <a:defRPr/>
              </a:pPr>
              <a:t>‹#›</a:t>
            </a:fld>
            <a:endParaRPr lang="en-GB" dirty="0"/>
          </a:p>
        </p:txBody>
      </p:sp>
    </p:spTree>
    <p:extLst>
      <p:ext uri="{BB962C8B-B14F-4D97-AF65-F5344CB8AC3E}">
        <p14:creationId xmlns:p14="http://schemas.microsoft.com/office/powerpoint/2010/main" val="23335344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2E26EA5-1B5F-4960-B105-F8ADB8215711}" type="slidenum">
              <a:rPr lang="en-GB"/>
              <a:pPr fontAlgn="base">
                <a:spcBef>
                  <a:spcPct val="0"/>
                </a:spcBef>
                <a:spcAft>
                  <a:spcPct val="0"/>
                </a:spcAft>
              </a:pPr>
              <a:t>13</a:t>
            </a:fld>
            <a:endParaRPr lang="en-GB"/>
          </a:p>
        </p:txBody>
      </p:sp>
    </p:spTree>
    <p:extLst>
      <p:ext uri="{BB962C8B-B14F-4D97-AF65-F5344CB8AC3E}">
        <p14:creationId xmlns:p14="http://schemas.microsoft.com/office/powerpoint/2010/main" val="4220752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030FD922-DC58-4079-B3CC-5B729475560B}" type="datetimeFigureOut">
              <a:rPr lang="en-GB"/>
              <a:pPr>
                <a:defRPr/>
              </a:pPr>
              <a:t>21/04/2016</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6D26AC0-AD6D-479B-BAFB-CF8BA57CE6D0}"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0046AD0F-CCE7-4FBE-AE6A-FE2791662526}" type="datetimeFigureOut">
              <a:rPr lang="en-GB"/>
              <a:pPr>
                <a:defRPr/>
              </a:pPr>
              <a:t>21/04/2016</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5DB9670-CFB0-4DF2-8934-875725BECF4B}"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852D73B-06FB-413B-9200-32B3C76C4B73}" type="datetimeFigureOut">
              <a:rPr lang="en-GB"/>
              <a:pPr>
                <a:defRPr/>
              </a:pPr>
              <a:t>21/04/2016</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4488E51-41E8-48CC-871F-CDC3F88FA63B}"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78F3ED1B-EAAC-4B44-ACD3-60846E3B78B5}" type="datetimeFigureOut">
              <a:rPr lang="en-GB"/>
              <a:pPr>
                <a:defRPr/>
              </a:pPr>
              <a:t>21/04/2016</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85F1F39-FBFA-41F2-A261-04D0D6840728}"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8E93ED2-C12F-459F-A74C-770CD5EB5563}" type="datetimeFigureOut">
              <a:rPr lang="en-GB"/>
              <a:pPr>
                <a:defRPr/>
              </a:pPr>
              <a:t>21/04/2016</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D970FA1-36AE-4BEA-9210-749911271A22}"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96EE4486-ADF3-422E-AF5D-DBB3FFAEE396}" type="datetimeFigureOut">
              <a:rPr lang="en-GB"/>
              <a:pPr>
                <a:defRPr/>
              </a:pPr>
              <a:t>21/04/2016</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F26A200-EF1C-47E4-90F8-EBD156E64BD7}"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B5A22103-5CF0-40B6-B2A0-3C002D27D100}" type="datetimeFigureOut">
              <a:rPr lang="en-GB"/>
              <a:pPr>
                <a:defRPr/>
              </a:pPr>
              <a:t>21/04/2016</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63DB8AC0-45B0-4CE8-BBA0-4E923DA4F79C}"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A3EB6167-4D82-45E3-8B98-85B4E79B4B77}" type="datetimeFigureOut">
              <a:rPr lang="en-GB"/>
              <a:pPr>
                <a:defRPr/>
              </a:pPr>
              <a:t>21/04/2016</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ECC864F1-7607-4120-92BB-017DCF3D52FE}"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BF5725B-BA94-4BC8-9019-BF00227DCAE9}" type="datetimeFigureOut">
              <a:rPr lang="en-GB"/>
              <a:pPr>
                <a:defRPr/>
              </a:pPr>
              <a:t>21/04/2016</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2B2386C3-F4D7-49DC-9E31-A154F5319A30}"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DA67E7D-817E-4466-8AE9-E508FB3C7D52}" type="datetimeFigureOut">
              <a:rPr lang="en-GB"/>
              <a:pPr>
                <a:defRPr/>
              </a:pPr>
              <a:t>21/04/2016</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15C7E88-56CF-4B60-85F6-F3C2ED0EAFB7}"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7E2B287-E9D2-4B16-BA14-4070FF3865EA}" type="datetimeFigureOut">
              <a:rPr lang="en-GB"/>
              <a:pPr>
                <a:defRPr/>
              </a:pPr>
              <a:t>21/04/2016</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38ED3EE8-0103-45EA-AF21-F710CCFED934}"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4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E148CD3-E4A9-4EC9-B853-9A795795EDE1}" type="datetimeFigureOut">
              <a:rPr lang="en-GB"/>
              <a:pPr>
                <a:defRPr/>
              </a:pPr>
              <a:t>21/04/2016</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3C798689-8B85-4DC8-A3D9-2ED6BD70F84A}"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uffolksafeguardingchildrenboard.onesuffolk.net/news/suffolk-lscb-serious-case-review-repor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uk/imgres?imgurl=http://images.clipartof.com/small/15085-Blue-3d-People-Working-Together-To-Hold-Colorful-Pieces-Of-A-Jigsaw-Puzzle-That-Spells-Out-Team-Work-Clipart-Graphic.jpg&amp;imgrefurl=http://www.sodahead.com/united-states/which-is-better-to-assume-our-individual-actions-can-change-the-world-or-to-assume-the-consequences/question-506531/&amp;usg=__RWDp-oWrGY-wZrF-g69-uq9mG9M=&amp;h=338&amp;w=450&amp;sz=75&amp;hl=en&amp;start=23&amp;itbs=1&amp;tbnid=7dvEOP7dcaGnnM:&amp;tbnh=95&amp;tbnw=127&amp;prev=/images?q=positive+people&amp;start=20&amp;hl=en&amp;sa=N&amp;gbv=2&amp;ndsp=20&amp;tbs=isch:1,itp:clipar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coventrylscb.org.uk/dpelka.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uk/imgres?imgurl=http://images.clipartof.com/small/15085-Blue-3d-People-Working-Together-To-Hold-Colorful-Pieces-Of-A-Jigsaw-Puzzle-That-Spells-Out-Team-Work-Clipart-Graphic.jpg&amp;imgrefurl=http://www.sodahead.com/united-states/which-is-better-to-assume-our-individual-actions-can-change-the-world-or-to-assume-the-consequences/question-506531/&amp;usg=__RWDp-oWrGY-wZrF-g69-uq9mG9M=&amp;h=338&amp;w=450&amp;sz=75&amp;hl=en&amp;start=23&amp;itbs=1&amp;tbnid=7dvEOP7dcaGnnM:&amp;tbnh=95&amp;tbnw=127&amp;prev=/images?q=positive+people&amp;start=20&amp;hl=en&amp;sa=N&amp;gbv=2&amp;ndsp=20&amp;tbs=isch:1,itp:clipart"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bradford-scb.org.uk/hamzah_khan_scr.h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lscbbirmingham.org.uk/index.php/serious-case-review/published-serious-case-review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derbyshirescb.org.u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mtClean="0"/>
              <a:t>Improving Practice</a:t>
            </a:r>
            <a:br>
              <a:rPr lang="en-GB" smtClean="0"/>
            </a:br>
            <a:r>
              <a:rPr lang="en-GB" smtClean="0"/>
              <a:t>Presentation</a:t>
            </a:r>
          </a:p>
        </p:txBody>
      </p:sp>
      <p:sp>
        <p:nvSpPr>
          <p:cNvPr id="3" name="Subtitle 2"/>
          <p:cNvSpPr>
            <a:spLocks noGrp="1"/>
          </p:cNvSpPr>
          <p:nvPr>
            <p:ph type="subTitle" idx="1"/>
          </p:nvPr>
        </p:nvSpPr>
        <p:spPr/>
        <p:txBody>
          <a:bodyPr rtlCol="0">
            <a:normAutofit/>
          </a:bodyPr>
          <a:lstStyle/>
          <a:p>
            <a:pPr fontAlgn="auto">
              <a:spcAft>
                <a:spcPts val="0"/>
              </a:spcAft>
              <a:buFont typeface="Arial" panose="020B0604020202020204" pitchFamily="34" charset="0"/>
              <a:buNone/>
              <a:defRPr/>
            </a:pPr>
            <a:r>
              <a:rPr lang="en-GB" dirty="0" smtClean="0"/>
              <a:t>By Jane Black, Designated Nurse Safeguarding Children</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l" fontAlgn="auto">
              <a:spcAft>
                <a:spcPts val="0"/>
              </a:spcAft>
              <a:defRPr/>
            </a:pPr>
            <a:r>
              <a:rPr lang="en-GB" dirty="0" smtClean="0"/>
              <a:t>Child I –Became a </a:t>
            </a:r>
            <a:br>
              <a:rPr lang="en-GB" dirty="0" smtClean="0"/>
            </a:br>
            <a:r>
              <a:rPr lang="en-GB" dirty="0" smtClean="0"/>
              <a:t>looked after child, age 3½ </a:t>
            </a:r>
            <a:endParaRPr lang="en-GB" dirty="0"/>
          </a:p>
        </p:txBody>
      </p:sp>
      <p:sp>
        <p:nvSpPr>
          <p:cNvPr id="3" name="Content Placeholder 2"/>
          <p:cNvSpPr>
            <a:spLocks noGrp="1"/>
          </p:cNvSpPr>
          <p:nvPr>
            <p:ph idx="1"/>
          </p:nvPr>
        </p:nvSpPr>
        <p:spPr/>
        <p:txBody>
          <a:bodyPr rtlCol="0">
            <a:normAutofit fontScale="85000" lnSpcReduction="10000"/>
          </a:bodyPr>
          <a:lstStyle/>
          <a:p>
            <a:pPr marL="0" indent="0" fontAlgn="auto">
              <a:spcAft>
                <a:spcPts val="0"/>
              </a:spcAft>
              <a:buFont typeface="Arial" panose="020B0604020202020204" pitchFamily="34" charset="0"/>
              <a:buNone/>
              <a:defRPr/>
            </a:pPr>
            <a:r>
              <a:rPr lang="en-GB" dirty="0" smtClean="0"/>
              <a:t> </a:t>
            </a:r>
          </a:p>
          <a:p>
            <a:pPr marL="0" indent="0" fontAlgn="auto">
              <a:spcAft>
                <a:spcPts val="0"/>
              </a:spcAft>
              <a:buFont typeface="Arial" panose="020B0604020202020204" pitchFamily="34" charset="0"/>
              <a:buNone/>
              <a:defRPr/>
            </a:pPr>
            <a:r>
              <a:rPr lang="en-GB" dirty="0" smtClean="0"/>
              <a:t>Subject  of severe neglect while in her mother’s care.  Mother had history of self-harm and depression.</a:t>
            </a:r>
          </a:p>
          <a:p>
            <a:pPr marL="0" indent="0" fontAlgn="auto">
              <a:spcAft>
                <a:spcPts val="0"/>
              </a:spcAft>
              <a:buFont typeface="Arial" panose="020B0604020202020204" pitchFamily="34" charset="0"/>
              <a:buNone/>
              <a:defRPr/>
            </a:pPr>
            <a:r>
              <a:rPr lang="en-GB" dirty="0" smtClean="0"/>
              <a:t>Learning</a:t>
            </a:r>
          </a:p>
          <a:p>
            <a:pPr marL="0" indent="0" fontAlgn="auto">
              <a:spcAft>
                <a:spcPts val="0"/>
              </a:spcAft>
              <a:buFont typeface="Arial" panose="020B0604020202020204" pitchFamily="34" charset="0"/>
              <a:buNone/>
              <a:defRPr/>
            </a:pPr>
            <a:endParaRPr lang="en-GB" dirty="0" smtClean="0"/>
          </a:p>
          <a:p>
            <a:pPr marL="0" indent="0" fontAlgn="auto">
              <a:spcAft>
                <a:spcPts val="0"/>
              </a:spcAft>
              <a:buFont typeface="Arial" panose="020B0604020202020204" pitchFamily="34" charset="0"/>
              <a:buNone/>
              <a:defRPr/>
            </a:pPr>
            <a:r>
              <a:rPr lang="en-GB" dirty="0" smtClean="0"/>
              <a:t>Learning</a:t>
            </a:r>
          </a:p>
          <a:p>
            <a:pPr marL="0" indent="0" fontAlgn="auto">
              <a:spcAft>
                <a:spcPts val="0"/>
              </a:spcAft>
              <a:buFont typeface="Arial" panose="020B0604020202020204" pitchFamily="34" charset="0"/>
              <a:buNone/>
              <a:defRPr/>
            </a:pPr>
            <a:r>
              <a:rPr lang="en-GB" dirty="0" smtClean="0"/>
              <a:t>Importance of:</a:t>
            </a:r>
          </a:p>
          <a:p>
            <a:pPr marL="0" indent="0" fontAlgn="auto">
              <a:spcAft>
                <a:spcPts val="0"/>
              </a:spcAft>
              <a:buFont typeface="Arial" panose="020B0604020202020204" pitchFamily="34" charset="0"/>
              <a:buNone/>
              <a:defRPr/>
            </a:pPr>
            <a:r>
              <a:rPr lang="en-GB" dirty="0" smtClean="0"/>
              <a:t>•	Assessment of neglect</a:t>
            </a:r>
          </a:p>
          <a:p>
            <a:pPr marL="0" indent="0" fontAlgn="auto">
              <a:spcAft>
                <a:spcPts val="0"/>
              </a:spcAft>
              <a:buFont typeface="Arial" panose="020B0604020202020204" pitchFamily="34" charset="0"/>
              <a:buNone/>
              <a:defRPr/>
            </a:pPr>
            <a:r>
              <a:rPr lang="en-GB" dirty="0" smtClean="0"/>
              <a:t>•	Recognition of mother’s mental health issues and impact on parenting capacity</a:t>
            </a: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l" fontAlgn="auto">
              <a:spcAft>
                <a:spcPts val="0"/>
              </a:spcAft>
              <a:defRPr/>
            </a:pPr>
            <a:r>
              <a:rPr lang="en-GB" dirty="0" smtClean="0"/>
              <a:t/>
            </a:r>
            <a:br>
              <a:rPr lang="en-GB" dirty="0" smtClean="0"/>
            </a:br>
            <a:r>
              <a:rPr lang="en-GB" dirty="0" smtClean="0"/>
              <a:t>Anderson family - All 3 </a:t>
            </a:r>
            <a:br>
              <a:rPr lang="en-GB" dirty="0" smtClean="0"/>
            </a:br>
            <a:r>
              <a:rPr lang="en-GB" dirty="0" smtClean="0"/>
              <a:t>children died in April 2013</a:t>
            </a:r>
            <a:br>
              <a:rPr lang="en-GB" dirty="0" smtClean="0"/>
            </a:br>
            <a:endParaRPr lang="en-GB" dirty="0"/>
          </a:p>
        </p:txBody>
      </p:sp>
      <p:sp>
        <p:nvSpPr>
          <p:cNvPr id="3" name="Content Placeholder 2"/>
          <p:cNvSpPr>
            <a:spLocks noGrp="1"/>
          </p:cNvSpPr>
          <p:nvPr>
            <p:ph idx="1"/>
          </p:nvPr>
        </p:nvSpPr>
        <p:spPr/>
        <p:txBody>
          <a:bodyPr rtlCol="0">
            <a:normAutofit fontScale="47500" lnSpcReduction="20000"/>
          </a:bodyPr>
          <a:lstStyle/>
          <a:p>
            <a:pPr marL="0" indent="0" fontAlgn="auto">
              <a:spcAft>
                <a:spcPts val="0"/>
              </a:spcAft>
              <a:buFont typeface="Arial" panose="020B0604020202020204" pitchFamily="34" charset="0"/>
              <a:buNone/>
              <a:defRPr/>
            </a:pPr>
            <a:r>
              <a:rPr lang="en-GB" dirty="0" smtClean="0">
                <a:hlinkClick r:id="rId2"/>
              </a:rPr>
              <a:t>http://suffolksafeguardingchildrenboard.onesuffolk.net/news/suffolk-lscb-serious-case-review-report/</a:t>
            </a:r>
            <a:r>
              <a:rPr lang="en-GB" dirty="0" smtClean="0"/>
              <a:t>  </a:t>
            </a:r>
          </a:p>
          <a:p>
            <a:pPr marL="0" indent="0" fontAlgn="auto">
              <a:spcAft>
                <a:spcPts val="0"/>
              </a:spcAft>
              <a:buFont typeface="Arial" panose="020B0604020202020204" pitchFamily="34" charset="0"/>
              <a:buNone/>
              <a:defRPr/>
            </a:pPr>
            <a:endParaRPr lang="en-GB" dirty="0" smtClean="0"/>
          </a:p>
          <a:p>
            <a:pPr marL="0" indent="0" fontAlgn="auto">
              <a:spcAft>
                <a:spcPts val="0"/>
              </a:spcAft>
              <a:buFont typeface="Arial" panose="020B0604020202020204" pitchFamily="34" charset="0"/>
              <a:buNone/>
              <a:defRPr/>
            </a:pPr>
            <a:r>
              <a:rPr lang="en-GB" dirty="0" smtClean="0"/>
              <a:t>The family were known to Suffolk County Council who started working with them prior to the birth of the eldest child due to concerns about parenting ability.  The children were all known to the multi-agency network from then until the time of their death.  Mother was difficult to engage with and there were numerous child protection plans but very little progress was made in improving the care of the children.  There were concerns  of neglect and emotional harm and the state of mother’s mental health.  </a:t>
            </a:r>
          </a:p>
          <a:p>
            <a:pPr marL="0" indent="0" fontAlgn="auto">
              <a:spcAft>
                <a:spcPts val="0"/>
              </a:spcAft>
              <a:buFont typeface="Arial" panose="020B0604020202020204" pitchFamily="34" charset="0"/>
              <a:buNone/>
              <a:defRPr/>
            </a:pPr>
            <a:endParaRPr lang="en-GB" dirty="0" smtClean="0"/>
          </a:p>
          <a:p>
            <a:pPr marL="0" indent="0" fontAlgn="auto">
              <a:spcAft>
                <a:spcPts val="0"/>
              </a:spcAft>
              <a:buFont typeface="Arial" panose="020B0604020202020204" pitchFamily="34" charset="0"/>
              <a:buNone/>
              <a:defRPr/>
            </a:pPr>
            <a:r>
              <a:rPr lang="en-GB" dirty="0" smtClean="0"/>
              <a:t>Learning</a:t>
            </a:r>
          </a:p>
          <a:p>
            <a:pPr marL="0" indent="0" fontAlgn="auto">
              <a:spcAft>
                <a:spcPts val="0"/>
              </a:spcAft>
              <a:buFont typeface="Arial" panose="020B0604020202020204" pitchFamily="34" charset="0"/>
              <a:buNone/>
              <a:defRPr/>
            </a:pPr>
            <a:r>
              <a:rPr lang="en-GB" dirty="0" smtClean="0"/>
              <a:t>Importance of:</a:t>
            </a:r>
          </a:p>
          <a:p>
            <a:pPr marL="0" indent="0" fontAlgn="auto">
              <a:spcAft>
                <a:spcPts val="0"/>
              </a:spcAft>
              <a:buFont typeface="Arial" panose="020B0604020202020204" pitchFamily="34" charset="0"/>
              <a:buNone/>
              <a:defRPr/>
            </a:pPr>
            <a:r>
              <a:rPr lang="en-GB" dirty="0" smtClean="0"/>
              <a:t>•	Using innovative multi-agency interventions and initiatives when there is a difficulty in engaging parents</a:t>
            </a:r>
          </a:p>
          <a:p>
            <a:pPr marL="0" indent="0" fontAlgn="auto">
              <a:spcAft>
                <a:spcPts val="0"/>
              </a:spcAft>
              <a:buFont typeface="Arial" panose="020B0604020202020204" pitchFamily="34" charset="0"/>
              <a:buNone/>
              <a:defRPr/>
            </a:pPr>
            <a:r>
              <a:rPr lang="en-GB" dirty="0" smtClean="0"/>
              <a:t>•	Assessment of emotional abuse and neglect on children</a:t>
            </a:r>
          </a:p>
          <a:p>
            <a:pPr marL="0" indent="0" fontAlgn="auto">
              <a:spcAft>
                <a:spcPts val="0"/>
              </a:spcAft>
              <a:buFont typeface="Arial" panose="020B0604020202020204" pitchFamily="34" charset="0"/>
              <a:buNone/>
              <a:defRPr/>
            </a:pPr>
            <a:r>
              <a:rPr lang="en-GB" dirty="0" smtClean="0"/>
              <a:t>•	Challenging drift in cases and the responsibility of all professionals to challenge inappropriate or ineffectual practice</a:t>
            </a:r>
          </a:p>
          <a:p>
            <a:pPr marL="0" indent="0" fontAlgn="auto">
              <a:spcAft>
                <a:spcPts val="0"/>
              </a:spcAft>
              <a:buFont typeface="Arial" panose="020B0604020202020204" pitchFamily="34" charset="0"/>
              <a:buNone/>
              <a:defRPr/>
            </a:pPr>
            <a:r>
              <a:rPr lang="en-GB" dirty="0" smtClean="0"/>
              <a:t>•	Looking at parents history when assessing parenting </a:t>
            </a:r>
          </a:p>
          <a:p>
            <a:pPr marL="0" indent="0" fontAlgn="auto">
              <a:spcAft>
                <a:spcPts val="0"/>
              </a:spcAft>
              <a:buFont typeface="Arial" panose="020B0604020202020204" pitchFamily="34" charset="0"/>
              <a:buNone/>
              <a:defRPr/>
            </a:pPr>
            <a:r>
              <a:rPr lang="en-GB" dirty="0" smtClean="0"/>
              <a:t>capacity </a:t>
            </a:r>
          </a:p>
          <a:p>
            <a:pPr marL="0" indent="0" fontAlgn="auto">
              <a:spcAft>
                <a:spcPts val="0"/>
              </a:spcAft>
              <a:buFont typeface="Arial" panose="020B0604020202020204" pitchFamily="34" charset="0"/>
              <a:buNone/>
              <a:defRPr/>
            </a:pPr>
            <a:r>
              <a:rPr lang="en-GB" dirty="0" smtClean="0"/>
              <a:t>•	Effective use of legal interventions</a:t>
            </a:r>
          </a:p>
          <a:p>
            <a:pPr marL="0" indent="0" fontAlgn="auto">
              <a:spcAft>
                <a:spcPts val="0"/>
              </a:spcAft>
              <a:buFont typeface="Arial" panose="020B0604020202020204" pitchFamily="34" charset="0"/>
              <a:buNone/>
              <a:defRPr/>
            </a:pPr>
            <a:endParaRPr lang="en-GB" dirty="0"/>
          </a:p>
        </p:txBody>
      </p:sp>
      <p:pic>
        <p:nvPicPr>
          <p:cNvPr id="24579" name="Picture 2"/>
          <p:cNvPicPr>
            <a:picLocks noChangeAspect="1" noChangeArrowheads="1"/>
          </p:cNvPicPr>
          <p:nvPr/>
        </p:nvPicPr>
        <p:blipFill>
          <a:blip r:embed="rId3"/>
          <a:srcRect/>
          <a:stretch>
            <a:fillRect/>
          </a:stretch>
        </p:blipFill>
        <p:spPr bwMode="auto">
          <a:xfrm>
            <a:off x="5724525" y="4652963"/>
            <a:ext cx="3240088" cy="202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l" fontAlgn="auto">
              <a:spcAft>
                <a:spcPts val="0"/>
              </a:spcAft>
              <a:defRPr/>
            </a:pPr>
            <a:r>
              <a:rPr lang="en-GB" sz="4000" dirty="0" smtClean="0"/>
              <a:t/>
            </a:r>
            <a:br>
              <a:rPr lang="en-GB" sz="4000" dirty="0" smtClean="0"/>
            </a:br>
            <a:r>
              <a:rPr lang="en-GB" sz="4000" dirty="0"/>
              <a:t/>
            </a:r>
            <a:br>
              <a:rPr lang="en-GB" sz="4000" dirty="0"/>
            </a:br>
            <a:r>
              <a:rPr lang="en-GB" sz="4000" dirty="0" smtClean="0"/>
              <a:t/>
            </a:r>
            <a:br>
              <a:rPr lang="en-GB" sz="4000" dirty="0" smtClean="0"/>
            </a:br>
            <a:r>
              <a:rPr lang="en-GB" sz="4000" dirty="0"/>
              <a:t/>
            </a:r>
            <a:br>
              <a:rPr lang="en-GB" sz="4000" dirty="0"/>
            </a:br>
            <a:r>
              <a:rPr lang="en-GB" sz="4000" b="1" dirty="0" smtClean="0"/>
              <a:t>Learning from case reviews </a:t>
            </a:r>
            <a:br>
              <a:rPr lang="en-GB" sz="4000" b="1" dirty="0" smtClean="0"/>
            </a:br>
            <a:r>
              <a:rPr lang="en-GB" sz="4000" b="1" dirty="0" smtClean="0"/>
              <a:t>involving parental substance </a:t>
            </a:r>
            <a:br>
              <a:rPr lang="en-GB" sz="4000" b="1" dirty="0" smtClean="0"/>
            </a:br>
            <a:r>
              <a:rPr lang="en-GB" sz="4000" b="1" dirty="0" smtClean="0"/>
              <a:t>misuse- NSPCC 2013</a:t>
            </a:r>
            <a:br>
              <a:rPr lang="en-GB" sz="4000" b="1" dirty="0" smtClean="0"/>
            </a:br>
            <a:r>
              <a:rPr lang="en-GB" sz="4000" dirty="0" smtClean="0"/>
              <a:t>Introduction</a:t>
            </a:r>
            <a:br>
              <a:rPr lang="en-GB" sz="4000" dirty="0" smtClean="0"/>
            </a:br>
            <a:r>
              <a:rPr lang="en-GB" dirty="0" smtClean="0"/>
              <a:t/>
            </a:r>
            <a:br>
              <a:rPr lang="en-GB" dirty="0" smtClean="0"/>
            </a:br>
            <a:endParaRPr lang="en-GB" dirty="0"/>
          </a:p>
        </p:txBody>
      </p:sp>
      <p:sp>
        <p:nvSpPr>
          <p:cNvPr id="3" name="Content Placeholder 2"/>
          <p:cNvSpPr>
            <a:spLocks noGrp="1"/>
          </p:cNvSpPr>
          <p:nvPr>
            <p:ph idx="1"/>
          </p:nvPr>
        </p:nvSpPr>
        <p:spPr/>
        <p:txBody>
          <a:bodyPr rtlCol="0">
            <a:normAutofit fontScale="70000" lnSpcReduction="20000"/>
          </a:bodyPr>
          <a:lstStyle/>
          <a:p>
            <a:pPr marL="0" indent="0" fontAlgn="auto">
              <a:spcAft>
                <a:spcPts val="0"/>
              </a:spcAft>
              <a:buFont typeface="Arial" panose="020B0604020202020204" pitchFamily="34" charset="0"/>
              <a:buNone/>
              <a:defRPr/>
            </a:pPr>
            <a:endParaRPr lang="en-GB" dirty="0" smtClean="0"/>
          </a:p>
          <a:p>
            <a:pPr marL="0" indent="0" fontAlgn="auto">
              <a:spcAft>
                <a:spcPts val="0"/>
              </a:spcAft>
              <a:buFont typeface="Arial" panose="020B0604020202020204" pitchFamily="34" charset="0"/>
              <a:buNone/>
              <a:defRPr/>
            </a:pPr>
            <a:endParaRPr lang="en-GB" dirty="0"/>
          </a:p>
          <a:p>
            <a:pPr marL="0" indent="0" fontAlgn="auto">
              <a:spcAft>
                <a:spcPts val="0"/>
              </a:spcAft>
              <a:buFont typeface="Arial" panose="020B0604020202020204" pitchFamily="34" charset="0"/>
              <a:buNone/>
              <a:defRPr/>
            </a:pPr>
            <a:endParaRPr lang="en-GB" dirty="0" smtClean="0"/>
          </a:p>
          <a:p>
            <a:pPr marL="0" indent="0" fontAlgn="auto">
              <a:spcAft>
                <a:spcPts val="0"/>
              </a:spcAft>
              <a:buFont typeface="Arial" panose="020B0604020202020204" pitchFamily="34" charset="0"/>
              <a:buNone/>
              <a:defRPr/>
            </a:pPr>
            <a:r>
              <a:rPr lang="en-GB" dirty="0" smtClean="0"/>
              <a:t>Parental substance misuse is widely recognised as one of the factors that puts children more at risk of harm. In these case reviews, children died, or were seriously injured in a number of different ways:</a:t>
            </a:r>
          </a:p>
          <a:p>
            <a:pPr marL="0" indent="0" fontAlgn="auto">
              <a:spcAft>
                <a:spcPts val="0"/>
              </a:spcAft>
              <a:buFont typeface="Arial" panose="020B0604020202020204" pitchFamily="34" charset="0"/>
              <a:buNone/>
              <a:defRPr/>
            </a:pPr>
            <a:endParaRPr lang="en-GB" dirty="0" smtClean="0"/>
          </a:p>
          <a:p>
            <a:pPr marL="0" indent="0" fontAlgn="auto">
              <a:spcAft>
                <a:spcPts val="0"/>
              </a:spcAft>
              <a:buFont typeface="Arial" panose="020B0604020202020204" pitchFamily="34" charset="0"/>
              <a:buNone/>
              <a:defRPr/>
            </a:pPr>
            <a:r>
              <a:rPr lang="en-GB" dirty="0" smtClean="0"/>
              <a:t>•sudden infant death syndrome associated with co-sleeping</a:t>
            </a:r>
          </a:p>
          <a:p>
            <a:pPr marL="0" indent="0" fontAlgn="auto">
              <a:spcAft>
                <a:spcPts val="0"/>
              </a:spcAft>
              <a:buFont typeface="Arial" panose="020B0604020202020204" pitchFamily="34" charset="0"/>
              <a:buNone/>
              <a:defRPr/>
            </a:pPr>
            <a:r>
              <a:rPr lang="en-GB" dirty="0" smtClean="0"/>
              <a:t>•accidental ingestion of drugs</a:t>
            </a:r>
          </a:p>
          <a:p>
            <a:pPr marL="0" indent="0" fontAlgn="auto">
              <a:spcAft>
                <a:spcPts val="0"/>
              </a:spcAft>
              <a:buFont typeface="Arial" panose="020B0604020202020204" pitchFamily="34" charset="0"/>
              <a:buNone/>
              <a:defRPr/>
            </a:pPr>
            <a:r>
              <a:rPr lang="en-GB" dirty="0" smtClean="0"/>
              <a:t>•accidents (fire, drowning) due to inadequate adult supervision</a:t>
            </a:r>
          </a:p>
          <a:p>
            <a:pPr marL="0" indent="0" fontAlgn="auto">
              <a:spcAft>
                <a:spcPts val="0"/>
              </a:spcAft>
              <a:buFont typeface="Arial" panose="020B0604020202020204" pitchFamily="34" charset="0"/>
              <a:buNone/>
              <a:defRPr/>
            </a:pPr>
            <a:r>
              <a:rPr lang="en-GB" dirty="0" smtClean="0"/>
              <a:t>•parents deliberately giving children drugs.</a:t>
            </a:r>
          </a:p>
          <a:p>
            <a:pPr marL="0" indent="0" fontAlgn="auto">
              <a:spcAft>
                <a:spcPts val="0"/>
              </a:spcAft>
              <a:buFont typeface="Arial" panose="020B0604020202020204" pitchFamily="34" charset="0"/>
              <a:buNone/>
              <a:defRPr/>
            </a:pPr>
            <a:r>
              <a:rPr lang="en-GB" dirty="0" smtClean="0"/>
              <a:t>The biggest risk posed to children is that parents, when under the influence of drugs or alcohol, are unable to keep their child safe (i.e. overlay and accidents caused through lack of supervision).</a:t>
            </a:r>
          </a:p>
        </p:txBody>
      </p:sp>
      <p:pic>
        <p:nvPicPr>
          <p:cNvPr id="25603" name="Picture 3"/>
          <p:cNvPicPr>
            <a:picLocks noChangeAspect="1" noChangeArrowheads="1"/>
          </p:cNvPicPr>
          <p:nvPr/>
        </p:nvPicPr>
        <p:blipFill>
          <a:blip r:embed="rId2"/>
          <a:srcRect/>
          <a:stretch>
            <a:fillRect/>
          </a:stretch>
        </p:blipFill>
        <p:spPr bwMode="auto">
          <a:xfrm>
            <a:off x="7164388" y="1308100"/>
            <a:ext cx="1490662" cy="111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333375"/>
            <a:ext cx="6985000" cy="1223963"/>
          </a:xfrm>
        </p:spPr>
        <p:txBody>
          <a:bodyPr rtlCol="0">
            <a:normAutofit fontScale="90000"/>
          </a:bodyPr>
          <a:lstStyle/>
          <a:p>
            <a:pPr algn="l" fontAlgn="auto">
              <a:spcAft>
                <a:spcPts val="0"/>
              </a:spcAft>
              <a:defRPr/>
            </a:pPr>
            <a:r>
              <a:rPr lang="en-GB" dirty="0" smtClean="0"/>
              <a:t/>
            </a:r>
            <a:br>
              <a:rPr lang="en-GB" dirty="0" smtClean="0"/>
            </a:br>
            <a:r>
              <a:rPr lang="en-GB" dirty="0"/>
              <a:t/>
            </a:r>
            <a:br>
              <a:rPr lang="en-GB" dirty="0"/>
            </a:br>
            <a:endParaRPr lang="en-GB" dirty="0"/>
          </a:p>
        </p:txBody>
      </p:sp>
      <p:sp>
        <p:nvSpPr>
          <p:cNvPr id="3" name="Content Placeholder 2"/>
          <p:cNvSpPr>
            <a:spLocks noGrp="1"/>
          </p:cNvSpPr>
          <p:nvPr>
            <p:ph idx="1"/>
          </p:nvPr>
        </p:nvSpPr>
        <p:spPr/>
        <p:txBody>
          <a:bodyPr rtlCol="0">
            <a:normAutofit fontScale="70000" lnSpcReduction="20000"/>
          </a:bodyPr>
          <a:lstStyle/>
          <a:p>
            <a:pPr marL="0" indent="0" fontAlgn="auto">
              <a:spcAft>
                <a:spcPts val="0"/>
              </a:spcAft>
              <a:buFont typeface="Arial" panose="020B0604020202020204" pitchFamily="34" charset="0"/>
              <a:buNone/>
              <a:defRPr/>
            </a:pPr>
            <a:r>
              <a:rPr lang="en-GB" dirty="0" smtClean="0"/>
              <a:t>There is a clear message about the importance of timely and thorough assessments with regards to all the children cared for by substance misusers. The assessments need to be child-focused. They should present a clear picture of the user’s drug and alcohol consumption, and carers’ usage and behaviour must be properly analysed to understand the risks that this poses to the children. This should include an assessment of parenting capacity.</a:t>
            </a:r>
          </a:p>
          <a:p>
            <a:pPr marL="0" indent="0" fontAlgn="auto">
              <a:spcAft>
                <a:spcPts val="0"/>
              </a:spcAft>
              <a:buFont typeface="Arial" panose="020B0604020202020204" pitchFamily="34" charset="0"/>
              <a:buNone/>
              <a:defRPr/>
            </a:pPr>
            <a:endParaRPr lang="en-GB" dirty="0" smtClean="0"/>
          </a:p>
          <a:p>
            <a:pPr marL="0" indent="0" fontAlgn="auto">
              <a:spcAft>
                <a:spcPts val="0"/>
              </a:spcAft>
              <a:buFont typeface="Arial" panose="020B0604020202020204" pitchFamily="34" charset="0"/>
              <a:buNone/>
              <a:defRPr/>
            </a:pPr>
            <a:r>
              <a:rPr lang="en-GB" dirty="0" smtClean="0"/>
              <a:t>Where other risk factors are also present (parental mental ill health, domestic violence), the relationship between these factors and a parent’s substance misuse should be taken into account.</a:t>
            </a:r>
          </a:p>
          <a:p>
            <a:pPr marL="0" indent="0" fontAlgn="auto">
              <a:spcAft>
                <a:spcPts val="0"/>
              </a:spcAft>
              <a:buFont typeface="Arial" panose="020B0604020202020204" pitchFamily="34" charset="0"/>
              <a:buNone/>
              <a:defRPr/>
            </a:pPr>
            <a:endParaRPr lang="en-GB" dirty="0" smtClean="0"/>
          </a:p>
          <a:p>
            <a:pPr marL="0" indent="0" fontAlgn="auto">
              <a:spcAft>
                <a:spcPts val="0"/>
              </a:spcAft>
              <a:buFont typeface="Arial" panose="020B0604020202020204" pitchFamily="34" charset="0"/>
              <a:buNone/>
              <a:defRPr/>
            </a:pPr>
            <a:r>
              <a:rPr lang="en-GB" dirty="0" smtClean="0"/>
              <a:t>Risk assessments should be a dynamic rather than a static (one-off) process, which are reviewed in the light of emerging evidence.</a:t>
            </a:r>
          </a:p>
          <a:p>
            <a:pPr marL="0" indent="0" fontAlgn="auto">
              <a:spcAft>
                <a:spcPts val="0"/>
              </a:spcAft>
              <a:buFont typeface="Arial" panose="020B0604020202020204" pitchFamily="34" charset="0"/>
              <a:buNone/>
              <a:defRPr/>
            </a:pPr>
            <a:endParaRPr lang="en-GB" dirty="0" smtClean="0"/>
          </a:p>
          <a:p>
            <a:pPr marL="0" indent="0" fontAlgn="auto">
              <a:spcAft>
                <a:spcPts val="0"/>
              </a:spcAft>
              <a:buFont typeface="Arial" panose="020B0604020202020204" pitchFamily="34" charset="0"/>
              <a:buNone/>
              <a:defRPr/>
            </a:pPr>
            <a:endParaRPr lang="en-GB" dirty="0"/>
          </a:p>
        </p:txBody>
      </p:sp>
      <p:sp>
        <p:nvSpPr>
          <p:cNvPr id="6" name="Title 1"/>
          <p:cNvSpPr txBox="1">
            <a:spLocks/>
          </p:cNvSpPr>
          <p:nvPr/>
        </p:nvSpPr>
        <p:spPr>
          <a:xfrm>
            <a:off x="457200" y="274638"/>
            <a:ext cx="8229600" cy="1143000"/>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GB" dirty="0" smtClean="0"/>
              <a:t>Assessments</a:t>
            </a:r>
            <a:endParaRPr lang="en-GB" dirty="0"/>
          </a:p>
        </p:txBody>
      </p:sp>
      <p:pic>
        <p:nvPicPr>
          <p:cNvPr id="26628" name="Picture 2"/>
          <p:cNvPicPr>
            <a:picLocks noChangeAspect="1" noChangeArrowheads="1"/>
          </p:cNvPicPr>
          <p:nvPr/>
        </p:nvPicPr>
        <p:blipFill>
          <a:blip r:embed="rId3"/>
          <a:srcRect/>
          <a:stretch>
            <a:fillRect/>
          </a:stretch>
        </p:blipFill>
        <p:spPr bwMode="auto">
          <a:xfrm>
            <a:off x="4052888" y="392113"/>
            <a:ext cx="1038225" cy="1038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l" fontAlgn="auto">
              <a:spcAft>
                <a:spcPts val="0"/>
              </a:spcAft>
              <a:defRPr/>
            </a:pPr>
            <a:r>
              <a:rPr lang="en-GB" dirty="0" smtClean="0"/>
              <a:t/>
            </a:r>
            <a:br>
              <a:rPr lang="en-GB" dirty="0" smtClean="0"/>
            </a:br>
            <a:r>
              <a:rPr lang="en-GB" dirty="0" smtClean="0"/>
              <a:t>Rule of optimism</a:t>
            </a:r>
            <a:br>
              <a:rPr lang="en-GB" dirty="0" smtClean="0"/>
            </a:br>
            <a:endParaRPr lang="en-GB" dirty="0"/>
          </a:p>
        </p:txBody>
      </p:sp>
      <p:sp>
        <p:nvSpPr>
          <p:cNvPr id="28674" name="Content Placeholder 2"/>
          <p:cNvSpPr>
            <a:spLocks noGrp="1"/>
          </p:cNvSpPr>
          <p:nvPr>
            <p:ph idx="1"/>
          </p:nvPr>
        </p:nvSpPr>
        <p:spPr/>
        <p:txBody>
          <a:bodyPr/>
          <a:lstStyle/>
          <a:p>
            <a:pPr marL="0" indent="0">
              <a:buFont typeface="Arial" charset="0"/>
              <a:buNone/>
            </a:pPr>
            <a:r>
              <a:rPr lang="en-GB" smtClean="0"/>
              <a:t>Professionals too often trusted the parents’ self-reporting of their drug and alcohol consumption. Their substance misuse was known about but not seen as excessive or problematic. Some reviews talk about tidy and clean homes and happy and healthy children.</a:t>
            </a:r>
          </a:p>
          <a:p>
            <a:pPr marL="0" indent="0">
              <a:buFont typeface="Arial" charset="0"/>
              <a:buNone/>
            </a:pPr>
            <a:endParaRPr lang="en-GB" smtClean="0"/>
          </a:p>
          <a:p>
            <a:pPr marL="0" indent="0">
              <a:buFont typeface="Arial" charset="0"/>
              <a:buNone/>
            </a:pPr>
            <a:endParaRPr lang="en-GB"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l" fontAlgn="auto">
              <a:spcAft>
                <a:spcPts val="0"/>
              </a:spcAft>
              <a:defRPr/>
            </a:pPr>
            <a:r>
              <a:rPr lang="en-GB" dirty="0" smtClean="0"/>
              <a:t/>
            </a:r>
            <a:br>
              <a:rPr lang="en-GB" dirty="0" smtClean="0"/>
            </a:br>
            <a:r>
              <a:rPr lang="en-GB" dirty="0" smtClean="0"/>
              <a:t>Communicating with </a:t>
            </a:r>
            <a:br>
              <a:rPr lang="en-GB" dirty="0" smtClean="0"/>
            </a:br>
            <a:r>
              <a:rPr lang="en-GB" dirty="0" smtClean="0"/>
              <a:t>parents</a:t>
            </a:r>
            <a:br>
              <a:rPr lang="en-GB" dirty="0" smtClean="0"/>
            </a:br>
            <a:endParaRPr lang="en-GB" dirty="0"/>
          </a:p>
        </p:txBody>
      </p:sp>
      <p:sp>
        <p:nvSpPr>
          <p:cNvPr id="3" name="Content Placeholder 2"/>
          <p:cNvSpPr>
            <a:spLocks noGrp="1"/>
          </p:cNvSpPr>
          <p:nvPr>
            <p:ph idx="1"/>
          </p:nvPr>
        </p:nvSpPr>
        <p:spPr/>
        <p:txBody>
          <a:bodyPr rtlCol="0">
            <a:normAutofit fontScale="92500" lnSpcReduction="20000"/>
          </a:bodyPr>
          <a:lstStyle/>
          <a:p>
            <a:pPr marL="0" indent="0" fontAlgn="auto">
              <a:spcAft>
                <a:spcPts val="0"/>
              </a:spcAft>
              <a:buFont typeface="Arial" panose="020B0604020202020204" pitchFamily="34" charset="0"/>
              <a:buNone/>
              <a:defRPr/>
            </a:pPr>
            <a:r>
              <a:rPr lang="en-GB" dirty="0" smtClean="0"/>
              <a:t>It is important that information is delivered in such a way that parents are able to understand it. Professionals should regularly check that parents have understood the risks and are complying with the advice. Written leaflets are not suitable for functionally illiterate adults.</a:t>
            </a:r>
          </a:p>
          <a:p>
            <a:pPr marL="0" indent="0" fontAlgn="auto">
              <a:spcAft>
                <a:spcPts val="0"/>
              </a:spcAft>
              <a:buFont typeface="Arial" panose="020B0604020202020204" pitchFamily="34" charset="0"/>
              <a:buNone/>
              <a:defRPr/>
            </a:pPr>
            <a:endParaRPr lang="en-GB" dirty="0" smtClean="0"/>
          </a:p>
          <a:p>
            <a:pPr marL="0" indent="0" fontAlgn="auto">
              <a:spcAft>
                <a:spcPts val="0"/>
              </a:spcAft>
              <a:buFont typeface="Arial" panose="020B0604020202020204" pitchFamily="34" charset="0"/>
              <a:buNone/>
              <a:defRPr/>
            </a:pPr>
            <a:r>
              <a:rPr lang="en-GB" dirty="0" smtClean="0"/>
              <a:t>Some parents said they did not feel that the risks of co-sleeping had been explained in such a way that they had fully understood them, or had taken them on board.</a:t>
            </a:r>
          </a:p>
          <a:p>
            <a:pPr marL="0" indent="0" fontAlgn="auto">
              <a:spcAft>
                <a:spcPts val="0"/>
              </a:spcAft>
              <a:buFont typeface="Arial" panose="020B0604020202020204" pitchFamily="34" charset="0"/>
              <a:buNone/>
              <a:defRPr/>
            </a:pPr>
            <a:endParaRPr lang="en-GB" dirty="0" smtClean="0"/>
          </a:p>
          <a:p>
            <a:pPr marL="0" indent="0" fontAlgn="auto">
              <a:spcAft>
                <a:spcPts val="0"/>
              </a:spcAft>
              <a:buFont typeface="Arial" panose="020B0604020202020204" pitchFamily="34" charset="0"/>
              <a:buNone/>
              <a:defRPr/>
            </a:pPr>
            <a:endParaRPr lang="en-GB" dirty="0"/>
          </a:p>
        </p:txBody>
      </p:sp>
      <p:pic>
        <p:nvPicPr>
          <p:cNvPr id="29699" name="Picture 2"/>
          <p:cNvPicPr>
            <a:picLocks noChangeAspect="1" noChangeArrowheads="1"/>
          </p:cNvPicPr>
          <p:nvPr/>
        </p:nvPicPr>
        <p:blipFill>
          <a:blip r:embed="rId2"/>
          <a:srcRect/>
          <a:stretch>
            <a:fillRect/>
          </a:stretch>
        </p:blipFill>
        <p:spPr bwMode="auto">
          <a:xfrm>
            <a:off x="7380288" y="5429250"/>
            <a:ext cx="1428750"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l" fontAlgn="auto">
              <a:spcAft>
                <a:spcPts val="0"/>
              </a:spcAft>
              <a:defRPr/>
            </a:pPr>
            <a:r>
              <a:rPr lang="en-GB" dirty="0" smtClean="0"/>
              <a:t>Interventions</a:t>
            </a:r>
            <a:br>
              <a:rPr lang="en-GB" dirty="0" smtClean="0"/>
            </a:br>
            <a:endParaRPr lang="en-GB" dirty="0"/>
          </a:p>
        </p:txBody>
      </p:sp>
      <p:sp>
        <p:nvSpPr>
          <p:cNvPr id="30722" name="Content Placeholder 2"/>
          <p:cNvSpPr>
            <a:spLocks noGrp="1"/>
          </p:cNvSpPr>
          <p:nvPr>
            <p:ph idx="1"/>
          </p:nvPr>
        </p:nvSpPr>
        <p:spPr/>
        <p:txBody>
          <a:bodyPr/>
          <a:lstStyle/>
          <a:p>
            <a:pPr marL="0" indent="0">
              <a:buFont typeface="Arial" charset="0"/>
              <a:buNone/>
            </a:pPr>
            <a:r>
              <a:rPr lang="en-GB" smtClean="0"/>
              <a:t>Work with adults often focused on their individual needs rather than their role as parents.</a:t>
            </a:r>
          </a:p>
          <a:p>
            <a:pPr marL="0" indent="0">
              <a:buFont typeface="Arial" charset="0"/>
              <a:buNone/>
            </a:pPr>
            <a:endParaRPr lang="en-GB" smtClean="0"/>
          </a:p>
          <a:p>
            <a:pPr marL="0" indent="0">
              <a:buFont typeface="Arial" charset="0"/>
              <a:buNone/>
            </a:pPr>
            <a:endParaRPr lang="en-GB"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l" fontAlgn="auto">
              <a:spcAft>
                <a:spcPts val="0"/>
              </a:spcAft>
              <a:defRPr/>
            </a:pPr>
            <a:r>
              <a:rPr lang="en-GB" dirty="0" smtClean="0"/>
              <a:t>From Child K:</a:t>
            </a:r>
            <a:br>
              <a:rPr lang="en-GB" dirty="0" smtClean="0"/>
            </a:br>
            <a:endParaRPr lang="en-GB" dirty="0"/>
          </a:p>
        </p:txBody>
      </p:sp>
      <p:sp>
        <p:nvSpPr>
          <p:cNvPr id="3" name="Content Placeholder 2"/>
          <p:cNvSpPr>
            <a:spLocks noGrp="1"/>
          </p:cNvSpPr>
          <p:nvPr>
            <p:ph idx="1"/>
          </p:nvPr>
        </p:nvSpPr>
        <p:spPr/>
        <p:txBody>
          <a:bodyPr rtlCol="0">
            <a:normAutofit fontScale="70000" lnSpcReduction="20000"/>
          </a:bodyPr>
          <a:lstStyle/>
          <a:p>
            <a:pPr marL="0" indent="0" fontAlgn="auto">
              <a:spcAft>
                <a:spcPts val="0"/>
              </a:spcAft>
              <a:buFont typeface="Arial" panose="020B0604020202020204" pitchFamily="34" charset="0"/>
              <a:buNone/>
              <a:defRPr/>
            </a:pPr>
            <a:r>
              <a:rPr lang="en-GB" dirty="0" smtClean="0"/>
              <a:t>Recommendation 2: </a:t>
            </a:r>
          </a:p>
          <a:p>
            <a:pPr marL="0" indent="0" fontAlgn="auto">
              <a:spcAft>
                <a:spcPts val="0"/>
              </a:spcAft>
              <a:buFont typeface="Arial" panose="020B0604020202020204" pitchFamily="34" charset="0"/>
              <a:buNone/>
              <a:defRPr/>
            </a:pPr>
            <a:r>
              <a:rPr lang="en-GB" dirty="0" smtClean="0"/>
              <a:t>For all Agencies to develop a culture of challenge and curiosity as part of the process of information gathering.  This includes:</a:t>
            </a:r>
          </a:p>
          <a:p>
            <a:pPr marL="0" indent="0" fontAlgn="auto">
              <a:spcAft>
                <a:spcPts val="0"/>
              </a:spcAft>
              <a:buFont typeface="Arial" panose="020B0604020202020204" pitchFamily="34" charset="0"/>
              <a:buNone/>
              <a:defRPr/>
            </a:pPr>
            <a:r>
              <a:rPr lang="en-GB" dirty="0" smtClean="0"/>
              <a:t>•	Proactively investigating the child's wider circumstances where concerns have been raised, particularly when a male partner joins the family and refuses to engage with/avoids professionals and has a negative impact on family dynamics</a:t>
            </a:r>
          </a:p>
          <a:p>
            <a:pPr marL="0" indent="0" fontAlgn="auto">
              <a:spcAft>
                <a:spcPts val="0"/>
              </a:spcAft>
              <a:buFont typeface="Arial" panose="020B0604020202020204" pitchFamily="34" charset="0"/>
              <a:buNone/>
              <a:defRPr/>
            </a:pPr>
            <a:r>
              <a:rPr lang="en-GB" dirty="0" smtClean="0"/>
              <a:t>•	Good practice around challenging families where there is cause to suspect lying, keeping secrets, and/or avoidance can be evidenced within assessments and recorded on the child's records.</a:t>
            </a:r>
          </a:p>
          <a:p>
            <a:pPr marL="0" indent="0" fontAlgn="auto">
              <a:spcAft>
                <a:spcPts val="0"/>
              </a:spcAft>
              <a:buFont typeface="Arial" panose="020B0604020202020204" pitchFamily="34" charset="0"/>
              <a:buNone/>
              <a:defRPr/>
            </a:pPr>
            <a:r>
              <a:rPr lang="en-GB" dirty="0" smtClean="0"/>
              <a:t>•	Challenge and curiosity should also be demonstrated to workers by their line managers and recorded in supervision records.</a:t>
            </a:r>
          </a:p>
          <a:p>
            <a:pPr marL="0" indent="0" fontAlgn="auto">
              <a:spcAft>
                <a:spcPts val="0"/>
              </a:spcAft>
              <a:buFont typeface="Arial" panose="020B0604020202020204" pitchFamily="34" charset="0"/>
              <a:buNone/>
              <a:defRPr/>
            </a:pPr>
            <a:r>
              <a:rPr lang="en-GB" dirty="0" smtClean="0"/>
              <a:t>Where there are gaps in knowledge about a child's home circumstances, there should be evidence of how workers have tried to address the gaps by talking to partners working with the child or family</a:t>
            </a:r>
          </a:p>
          <a:p>
            <a:pPr marL="0" indent="0" fontAlgn="auto">
              <a:spcAft>
                <a:spcPts val="0"/>
              </a:spcAft>
              <a:buFont typeface="Arial" panose="020B0604020202020204" pitchFamily="34" charset="0"/>
              <a:buNone/>
              <a:defRPr/>
            </a:pPr>
            <a:endParaRPr lang="en-GB" dirty="0" smtClean="0"/>
          </a:p>
          <a:p>
            <a:pPr marL="0" indent="0" fontAlgn="auto">
              <a:spcAft>
                <a:spcPts val="0"/>
              </a:spcAft>
              <a:buFont typeface="Arial" panose="020B0604020202020204" pitchFamily="34" charset="0"/>
              <a:buNone/>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457200" y="274638"/>
            <a:ext cx="8229600" cy="777875"/>
          </a:xfrm>
        </p:spPr>
        <p:txBody>
          <a:bodyPr/>
          <a:lstStyle/>
          <a:p>
            <a:pPr algn="l"/>
            <a:r>
              <a:rPr lang="en-GB" altLang="en-US" sz="3200" b="1" smtClean="0"/>
              <a:t>The struggle not to be overwhelmed</a:t>
            </a:r>
            <a:endParaRPr lang="en-US" altLang="en-US" sz="3200" b="1" smtClean="0"/>
          </a:p>
        </p:txBody>
      </p:sp>
      <p:sp>
        <p:nvSpPr>
          <p:cNvPr id="32770" name="Rectangle 3"/>
          <p:cNvSpPr>
            <a:spLocks noGrp="1" noChangeArrowheads="1"/>
          </p:cNvSpPr>
          <p:nvPr>
            <p:ph type="body" idx="1"/>
          </p:nvPr>
        </p:nvSpPr>
        <p:spPr>
          <a:xfrm>
            <a:off x="395288" y="1143000"/>
            <a:ext cx="8388350" cy="5715000"/>
          </a:xfrm>
        </p:spPr>
        <p:txBody>
          <a:bodyPr/>
          <a:lstStyle/>
          <a:p>
            <a:pPr>
              <a:lnSpc>
                <a:spcPct val="80000"/>
              </a:lnSpc>
            </a:pPr>
            <a:r>
              <a:rPr lang="en-GB" altLang="en-US" sz="3000" i="1" smtClean="0">
                <a:solidFill>
                  <a:srgbClr val="4E94FA"/>
                </a:solidFill>
              </a:rPr>
              <a:t>‘Do the simple things well’</a:t>
            </a:r>
            <a:r>
              <a:rPr lang="en-GB" altLang="en-US" sz="3000" smtClean="0">
                <a:solidFill>
                  <a:srgbClr val="4E94FA"/>
                </a:solidFill>
              </a:rPr>
              <a:t> (Laming) - but acknowledge that child protection is not simple</a:t>
            </a:r>
          </a:p>
          <a:p>
            <a:pPr>
              <a:lnSpc>
                <a:spcPct val="80000"/>
              </a:lnSpc>
              <a:buFontTx/>
              <a:buNone/>
            </a:pPr>
            <a:endParaRPr lang="en-GB" altLang="en-US" sz="1400" smtClean="0">
              <a:solidFill>
                <a:srgbClr val="4E94FA"/>
              </a:solidFill>
            </a:endParaRPr>
          </a:p>
          <a:p>
            <a:pPr>
              <a:lnSpc>
                <a:spcPct val="80000"/>
              </a:lnSpc>
            </a:pPr>
            <a:r>
              <a:rPr lang="en-GB" altLang="en-US" sz="3000" smtClean="0">
                <a:solidFill>
                  <a:srgbClr val="4E94FA"/>
                </a:solidFill>
              </a:rPr>
              <a:t>The capacity to understand the ways in which children are at risk of harm requires clear thinking </a:t>
            </a:r>
          </a:p>
          <a:p>
            <a:pPr>
              <a:lnSpc>
                <a:spcPct val="80000"/>
              </a:lnSpc>
              <a:buFontTx/>
              <a:buNone/>
            </a:pPr>
            <a:endParaRPr lang="en-GB" altLang="en-US" sz="1400" smtClean="0">
              <a:solidFill>
                <a:srgbClr val="4E94FA"/>
              </a:solidFill>
            </a:endParaRPr>
          </a:p>
          <a:p>
            <a:pPr>
              <a:lnSpc>
                <a:spcPct val="80000"/>
              </a:lnSpc>
              <a:spcBef>
                <a:spcPct val="0"/>
              </a:spcBef>
              <a:buClr>
                <a:schemeClr val="bg1"/>
              </a:buClr>
            </a:pPr>
            <a:r>
              <a:rPr lang="en-GB" altLang="en-US" sz="3000" smtClean="0">
                <a:solidFill>
                  <a:srgbClr val="4E94FA"/>
                </a:solidFill>
              </a:rPr>
              <a:t>Practitioners who are overwhelmed, not just with the </a:t>
            </a:r>
            <a:r>
              <a:rPr lang="en-GB" altLang="en-US" sz="3000" i="1" smtClean="0">
                <a:solidFill>
                  <a:srgbClr val="4E94FA"/>
                </a:solidFill>
              </a:rPr>
              <a:t>volume</a:t>
            </a:r>
            <a:r>
              <a:rPr lang="en-GB" altLang="en-US" sz="3000" smtClean="0">
                <a:solidFill>
                  <a:srgbClr val="4E94FA"/>
                </a:solidFill>
              </a:rPr>
              <a:t> of work but by the </a:t>
            </a:r>
            <a:r>
              <a:rPr lang="en-GB" altLang="en-US" sz="3000" i="1" smtClean="0">
                <a:solidFill>
                  <a:srgbClr val="4E94FA"/>
                </a:solidFill>
              </a:rPr>
              <a:t>nature </a:t>
            </a:r>
            <a:r>
              <a:rPr lang="en-GB" altLang="en-US" sz="3000" smtClean="0">
                <a:solidFill>
                  <a:srgbClr val="4E94FA"/>
                </a:solidFill>
              </a:rPr>
              <a:t>of the work, may not be able to do even the simple things well</a:t>
            </a:r>
          </a:p>
          <a:p>
            <a:pPr>
              <a:lnSpc>
                <a:spcPct val="80000"/>
              </a:lnSpc>
              <a:spcBef>
                <a:spcPct val="0"/>
              </a:spcBef>
              <a:buClr>
                <a:schemeClr val="bg1"/>
              </a:buClr>
              <a:buFontTx/>
              <a:buNone/>
            </a:pPr>
            <a:endParaRPr lang="en-GB" altLang="en-US" sz="1400" smtClean="0">
              <a:solidFill>
                <a:srgbClr val="4E94FA"/>
              </a:solidFill>
            </a:endParaRPr>
          </a:p>
          <a:p>
            <a:pPr>
              <a:lnSpc>
                <a:spcPct val="80000"/>
              </a:lnSpc>
            </a:pPr>
            <a:r>
              <a:rPr lang="en-GB" altLang="en-US" sz="3000" smtClean="0">
                <a:solidFill>
                  <a:srgbClr val="4E94FA"/>
                </a:solidFill>
              </a:rPr>
              <a:t>Child protection spreads across all levels of intervention (Climbié Report)</a:t>
            </a:r>
            <a:r>
              <a:rPr lang="en-GB" altLang="en-US" sz="3000" smtClean="0"/>
              <a:t>    </a:t>
            </a:r>
          </a:p>
          <a:p>
            <a:pPr algn="ctr">
              <a:lnSpc>
                <a:spcPct val="80000"/>
              </a:lnSpc>
              <a:buFontTx/>
              <a:buNone/>
            </a:pPr>
            <a:r>
              <a:rPr lang="en-GB" altLang="en-US" sz="2400" b="1" smtClean="0"/>
              <a:t>“</a:t>
            </a:r>
            <a:r>
              <a:rPr lang="en-GB" altLang="en-US" sz="2400" b="1" i="1" smtClean="0"/>
              <a:t>child protection does not come labelled as such</a:t>
            </a:r>
            <a:r>
              <a:rPr lang="en-GB" altLang="en-US" sz="2400" b="1" smtClean="0"/>
              <a:t>”</a:t>
            </a:r>
            <a:r>
              <a:rPr lang="en-GB" altLang="en-US" sz="3000" smtClean="0"/>
              <a:t> </a:t>
            </a:r>
          </a:p>
          <a:p>
            <a:pPr>
              <a:lnSpc>
                <a:spcPct val="80000"/>
              </a:lnSpc>
              <a:spcBef>
                <a:spcPct val="0"/>
              </a:spcBef>
              <a:buClr>
                <a:schemeClr val="bg1"/>
              </a:buClr>
            </a:pPr>
            <a:endParaRPr lang="en-US" altLang="en-US" sz="3000"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179388" y="260350"/>
            <a:ext cx="8229600" cy="633413"/>
          </a:xfrm>
        </p:spPr>
        <p:txBody>
          <a:bodyPr/>
          <a:lstStyle/>
          <a:p>
            <a:r>
              <a:rPr lang="en-GB" altLang="en-US" sz="3200" b="1" smtClean="0"/>
              <a:t>        Promoting positive practice</a:t>
            </a:r>
            <a:endParaRPr lang="en-US" altLang="en-US" sz="3200" b="1" smtClean="0"/>
          </a:p>
        </p:txBody>
      </p:sp>
      <p:sp>
        <p:nvSpPr>
          <p:cNvPr id="33794" name="Rectangle 3"/>
          <p:cNvSpPr>
            <a:spLocks noGrp="1" noChangeArrowheads="1"/>
          </p:cNvSpPr>
          <p:nvPr>
            <p:ph type="body" idx="1"/>
          </p:nvPr>
        </p:nvSpPr>
        <p:spPr>
          <a:xfrm>
            <a:off x="250825" y="1412875"/>
            <a:ext cx="8532813" cy="5715000"/>
          </a:xfrm>
        </p:spPr>
        <p:txBody>
          <a:bodyPr/>
          <a:lstStyle/>
          <a:p>
            <a:pPr>
              <a:lnSpc>
                <a:spcPct val="90000"/>
              </a:lnSpc>
            </a:pPr>
            <a:r>
              <a:rPr lang="en-GB" altLang="en-US" sz="2600" smtClean="0">
                <a:solidFill>
                  <a:srgbClr val="4E94FA"/>
                </a:solidFill>
              </a:rPr>
              <a:t>All practitioners (at all levels) need to be aware of risks of significant harm, and have up-to date child protection training, particularly if there are unqualified staff, and poor family co-operation</a:t>
            </a:r>
          </a:p>
          <a:p>
            <a:pPr>
              <a:lnSpc>
                <a:spcPct val="90000"/>
              </a:lnSpc>
              <a:buFontTx/>
              <a:buNone/>
            </a:pPr>
            <a:r>
              <a:rPr lang="en-GB" altLang="en-US" sz="2600" smtClean="0">
                <a:solidFill>
                  <a:srgbClr val="4E94FA"/>
                </a:solidFill>
              </a:rPr>
              <a:t>    </a:t>
            </a:r>
          </a:p>
          <a:p>
            <a:pPr>
              <a:lnSpc>
                <a:spcPct val="90000"/>
              </a:lnSpc>
            </a:pPr>
            <a:r>
              <a:rPr lang="en-GB" altLang="en-US" sz="2600" smtClean="0">
                <a:solidFill>
                  <a:srgbClr val="4E94FA"/>
                </a:solidFill>
              </a:rPr>
              <a:t>All agencies need a holistic understanding that incorporates inter-acting risk factors</a:t>
            </a:r>
          </a:p>
          <a:p>
            <a:pPr>
              <a:lnSpc>
                <a:spcPct val="90000"/>
              </a:lnSpc>
              <a:spcBef>
                <a:spcPct val="0"/>
              </a:spcBef>
              <a:buClr>
                <a:schemeClr val="bg1"/>
              </a:buClr>
              <a:buFontTx/>
              <a:buNone/>
            </a:pPr>
            <a:r>
              <a:rPr lang="en-US" altLang="en-US" sz="2400" smtClean="0">
                <a:solidFill>
                  <a:srgbClr val="4E94FA"/>
                </a:solidFill>
              </a:rPr>
              <a:t>   “..</a:t>
            </a:r>
            <a:r>
              <a:rPr lang="en-US" altLang="en-US" sz="2400" i="1" smtClean="0">
                <a:solidFill>
                  <a:srgbClr val="4E94FA"/>
                </a:solidFill>
              </a:rPr>
              <a:t>ultimately the safety of a child depends on staff having the time, knowledge and skill to understand the child or young person and their family circumstances</a:t>
            </a:r>
            <a:r>
              <a:rPr lang="en-US" altLang="en-US" sz="2400" smtClean="0">
                <a:solidFill>
                  <a:srgbClr val="4E94FA"/>
                </a:solidFill>
              </a:rPr>
              <a:t>.” (Lord Laming 2009:10)</a:t>
            </a:r>
          </a:p>
          <a:p>
            <a:pPr>
              <a:lnSpc>
                <a:spcPct val="90000"/>
              </a:lnSpc>
              <a:spcBef>
                <a:spcPct val="0"/>
              </a:spcBef>
              <a:buClr>
                <a:schemeClr val="bg1"/>
              </a:buClr>
              <a:buFontTx/>
              <a:buNone/>
            </a:pPr>
            <a:endParaRPr lang="en-US" altLang="en-US" sz="2400" smtClean="0">
              <a:solidFill>
                <a:srgbClr val="4E94FA"/>
              </a:solidFill>
            </a:endParaRPr>
          </a:p>
          <a:p>
            <a:pPr>
              <a:lnSpc>
                <a:spcPct val="90000"/>
              </a:lnSpc>
            </a:pPr>
            <a:r>
              <a:rPr lang="en-US" altLang="en-US" sz="2600" smtClean="0">
                <a:solidFill>
                  <a:srgbClr val="4E94FA"/>
                </a:solidFill>
              </a:rPr>
              <a:t>Wise to avoid knee jerk reactions and make hasty policy on the basis of single disastrous cases</a:t>
            </a:r>
            <a:endParaRPr lang="en-US" altLang="en-US" sz="2600" b="1" smtClean="0">
              <a:solidFill>
                <a:srgbClr val="4E94FA"/>
              </a:solidFill>
            </a:endParaRPr>
          </a:p>
          <a:p>
            <a:pPr>
              <a:lnSpc>
                <a:spcPct val="90000"/>
              </a:lnSpc>
              <a:spcBef>
                <a:spcPct val="0"/>
              </a:spcBef>
              <a:buClr>
                <a:schemeClr val="bg1"/>
              </a:buClr>
            </a:pPr>
            <a:endParaRPr lang="en-US" altLang="en-US" sz="2600" smtClean="0">
              <a:solidFill>
                <a:srgbClr val="4E94FA"/>
              </a:solidFill>
            </a:endParaRPr>
          </a:p>
          <a:p>
            <a:pPr>
              <a:lnSpc>
                <a:spcPct val="90000"/>
              </a:lnSpc>
            </a:pPr>
            <a:endParaRPr lang="en-US" altLang="en-US" sz="2600" smtClean="0"/>
          </a:p>
        </p:txBody>
      </p:sp>
      <p:pic>
        <p:nvPicPr>
          <p:cNvPr id="33795" name="Picture 5" descr="15085-Blue-3d-People-Working-Together-To-Hold-Colorful-Pieces-Of-A-Jigsaw-Puzzle-That-Spells-Out-Team-Work-Clipart-Graphic">
            <a:hlinkClick r:id="rId2"/>
          </p:cNvPr>
          <p:cNvPicPr>
            <a:picLocks noChangeAspect="1" noChangeArrowheads="1"/>
          </p:cNvPicPr>
          <p:nvPr/>
        </p:nvPicPr>
        <p:blipFill>
          <a:blip r:embed="rId3"/>
          <a:srcRect/>
          <a:stretch>
            <a:fillRect/>
          </a:stretch>
        </p:blipFill>
        <p:spPr bwMode="auto">
          <a:xfrm>
            <a:off x="250825" y="188913"/>
            <a:ext cx="1584325" cy="11858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l" fontAlgn="auto">
              <a:spcAft>
                <a:spcPts val="0"/>
              </a:spcAft>
              <a:defRPr/>
            </a:pPr>
            <a:r>
              <a:rPr lang="en-GB" dirty="0" smtClean="0"/>
              <a:t/>
            </a:r>
            <a:br>
              <a:rPr lang="en-GB" dirty="0" smtClean="0"/>
            </a:br>
            <a:r>
              <a:rPr lang="en-GB" dirty="0" smtClean="0"/>
              <a:t>Daniel Pelka - born 15th July 2007, died 3rd March 2012, age 4</a:t>
            </a:r>
            <a:br>
              <a:rPr lang="en-GB" dirty="0" smtClean="0"/>
            </a:br>
            <a:endParaRPr lang="en-GB" dirty="0"/>
          </a:p>
        </p:txBody>
      </p:sp>
      <p:sp>
        <p:nvSpPr>
          <p:cNvPr id="3" name="Content Placeholder 2"/>
          <p:cNvSpPr>
            <a:spLocks noGrp="1"/>
          </p:cNvSpPr>
          <p:nvPr>
            <p:ph idx="1"/>
          </p:nvPr>
        </p:nvSpPr>
        <p:spPr/>
        <p:txBody>
          <a:bodyPr rtlCol="0">
            <a:normAutofit fontScale="62500" lnSpcReduction="20000"/>
          </a:bodyPr>
          <a:lstStyle/>
          <a:p>
            <a:pPr marL="0" indent="0" fontAlgn="auto">
              <a:spcAft>
                <a:spcPts val="0"/>
              </a:spcAft>
              <a:buFont typeface="Arial" panose="020B0604020202020204" pitchFamily="34" charset="0"/>
              <a:buNone/>
              <a:defRPr/>
            </a:pPr>
            <a:r>
              <a:rPr lang="en-GB" dirty="0" smtClean="0">
                <a:hlinkClick r:id="rId2"/>
              </a:rPr>
              <a:t>http://www.coventrylscb.org.uk/dpelka.html</a:t>
            </a:r>
            <a:r>
              <a:rPr lang="en-GB" dirty="0" smtClean="0"/>
              <a:t> </a:t>
            </a:r>
          </a:p>
          <a:p>
            <a:pPr marL="0" indent="0" fontAlgn="auto">
              <a:spcAft>
                <a:spcPts val="0"/>
              </a:spcAft>
              <a:buFont typeface="Arial" panose="020B0604020202020204" pitchFamily="34" charset="0"/>
              <a:buNone/>
              <a:defRPr/>
            </a:pPr>
            <a:endParaRPr lang="en-GB" dirty="0" smtClean="0"/>
          </a:p>
          <a:p>
            <a:pPr marL="0" indent="0" fontAlgn="auto">
              <a:spcAft>
                <a:spcPts val="0"/>
              </a:spcAft>
              <a:buFont typeface="Arial" panose="020B0604020202020204" pitchFamily="34" charset="0"/>
              <a:buNone/>
              <a:defRPr/>
            </a:pPr>
            <a:r>
              <a:rPr lang="en-GB" dirty="0" smtClean="0"/>
              <a:t>Daniel was four years and eight months old at the time of his death. He was the middle child of a family who had migrated to the UK in 2005 from Poland. He was killed by his mother and stepfather following a long period of physical abuse and neglect.  Daniel’s mother and stepfather had an abusive relationship which was known to professionals from key agencies.</a:t>
            </a:r>
          </a:p>
          <a:p>
            <a:pPr marL="0" indent="0" fontAlgn="auto">
              <a:spcAft>
                <a:spcPts val="0"/>
              </a:spcAft>
              <a:buFont typeface="Arial" panose="020B0604020202020204" pitchFamily="34" charset="0"/>
              <a:buNone/>
              <a:defRPr/>
            </a:pPr>
            <a:endParaRPr lang="en-GB" dirty="0" smtClean="0"/>
          </a:p>
          <a:p>
            <a:pPr marL="0" indent="0" fontAlgn="auto">
              <a:spcAft>
                <a:spcPts val="0"/>
              </a:spcAft>
              <a:buFont typeface="Arial" panose="020B0604020202020204" pitchFamily="34" charset="0"/>
              <a:buNone/>
              <a:defRPr/>
            </a:pPr>
            <a:r>
              <a:rPr lang="en-GB" dirty="0" smtClean="0"/>
              <a:t>Learning</a:t>
            </a:r>
          </a:p>
          <a:p>
            <a:pPr marL="0" indent="0" fontAlgn="auto">
              <a:spcAft>
                <a:spcPts val="0"/>
              </a:spcAft>
              <a:buFont typeface="Arial" panose="020B0604020202020204" pitchFamily="34" charset="0"/>
              <a:buNone/>
              <a:defRPr/>
            </a:pPr>
            <a:r>
              <a:rPr lang="en-GB" dirty="0" smtClean="0"/>
              <a:t>Importance of:</a:t>
            </a:r>
          </a:p>
          <a:p>
            <a:pPr marL="0" indent="0" fontAlgn="auto">
              <a:spcAft>
                <a:spcPts val="0"/>
              </a:spcAft>
              <a:buFont typeface="Arial" panose="020B0604020202020204" pitchFamily="34" charset="0"/>
              <a:buNone/>
              <a:defRPr/>
            </a:pPr>
            <a:r>
              <a:rPr lang="en-GB" dirty="0" smtClean="0"/>
              <a:t>•	Considering domestic abuse as part of the risk assessment for all children</a:t>
            </a:r>
          </a:p>
          <a:p>
            <a:pPr marL="0" indent="0" fontAlgn="auto">
              <a:spcAft>
                <a:spcPts val="0"/>
              </a:spcAft>
              <a:buFont typeface="Arial" panose="020B0604020202020204" pitchFamily="34" charset="0"/>
              <a:buNone/>
              <a:defRPr/>
            </a:pPr>
            <a:r>
              <a:rPr lang="en-GB" dirty="0" smtClean="0"/>
              <a:t>•	A multi-agency approach when assessing the </a:t>
            </a:r>
          </a:p>
          <a:p>
            <a:pPr marL="0" indent="0" fontAlgn="auto">
              <a:spcAft>
                <a:spcPts val="0"/>
              </a:spcAft>
              <a:buFont typeface="Arial" panose="020B0604020202020204" pitchFamily="34" charset="0"/>
              <a:buNone/>
              <a:defRPr/>
            </a:pPr>
            <a:r>
              <a:rPr lang="en-GB" dirty="0" smtClean="0"/>
              <a:t>significance of bruising and other injuries and the risk </a:t>
            </a:r>
          </a:p>
          <a:p>
            <a:pPr marL="0" indent="0" fontAlgn="auto">
              <a:spcAft>
                <a:spcPts val="0"/>
              </a:spcAft>
              <a:buFont typeface="Arial" panose="020B0604020202020204" pitchFamily="34" charset="0"/>
              <a:buNone/>
              <a:defRPr/>
            </a:pPr>
            <a:r>
              <a:rPr lang="en-GB" dirty="0" smtClean="0"/>
              <a:t>of future harm.</a:t>
            </a:r>
          </a:p>
          <a:p>
            <a:pPr marL="0" indent="0" fontAlgn="auto">
              <a:spcAft>
                <a:spcPts val="0"/>
              </a:spcAft>
              <a:buFont typeface="Arial" panose="020B0604020202020204" pitchFamily="34" charset="0"/>
              <a:buNone/>
              <a:defRPr/>
            </a:pPr>
            <a:endParaRPr lang="en-GB" dirty="0"/>
          </a:p>
        </p:txBody>
      </p:sp>
      <p:pic>
        <p:nvPicPr>
          <p:cNvPr id="15364" name="Picture 2"/>
          <p:cNvPicPr>
            <a:picLocks noChangeAspect="1" noChangeArrowheads="1"/>
          </p:cNvPicPr>
          <p:nvPr/>
        </p:nvPicPr>
        <p:blipFill>
          <a:blip r:embed="rId3"/>
          <a:srcRect/>
          <a:stretch>
            <a:fillRect/>
          </a:stretch>
        </p:blipFill>
        <p:spPr bwMode="auto">
          <a:xfrm>
            <a:off x="6588125" y="5084763"/>
            <a:ext cx="2305050" cy="1535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468313" y="188913"/>
            <a:ext cx="8229600" cy="633412"/>
          </a:xfrm>
        </p:spPr>
        <p:txBody>
          <a:bodyPr/>
          <a:lstStyle/>
          <a:p>
            <a:r>
              <a:rPr lang="en-GB" altLang="en-US" sz="3200" b="1" smtClean="0"/>
              <a:t>        Promoting positive practice</a:t>
            </a:r>
            <a:endParaRPr lang="en-US" altLang="en-US" sz="3200" b="1" smtClean="0"/>
          </a:p>
        </p:txBody>
      </p:sp>
      <p:sp>
        <p:nvSpPr>
          <p:cNvPr id="34818" name="Rectangle 3"/>
          <p:cNvSpPr>
            <a:spLocks noGrp="1" noChangeArrowheads="1"/>
          </p:cNvSpPr>
          <p:nvPr>
            <p:ph type="body" idx="1"/>
          </p:nvPr>
        </p:nvSpPr>
        <p:spPr>
          <a:xfrm>
            <a:off x="323850" y="1143000"/>
            <a:ext cx="8532813" cy="5715000"/>
          </a:xfrm>
        </p:spPr>
        <p:txBody>
          <a:bodyPr/>
          <a:lstStyle/>
          <a:p>
            <a:pPr>
              <a:lnSpc>
                <a:spcPct val="90000"/>
              </a:lnSpc>
            </a:pPr>
            <a:r>
              <a:rPr lang="en-US" altLang="en-US" sz="2400" smtClean="0">
                <a:solidFill>
                  <a:srgbClr val="4E94FA"/>
                </a:solidFill>
              </a:rPr>
              <a:t>No public outrage on behalf of vulnerable adolescents who feature repeatedly in serious case reviews and  carry the legacy of maltreatment and rejection with them. Their needs and distress have often been missed, have been too challenging, or expensive for services to meet </a:t>
            </a:r>
          </a:p>
          <a:p>
            <a:pPr>
              <a:lnSpc>
                <a:spcPct val="90000"/>
              </a:lnSpc>
              <a:buFontTx/>
              <a:buNone/>
            </a:pPr>
            <a:endParaRPr lang="en-GB" altLang="en-US" sz="1200" smtClean="0">
              <a:solidFill>
                <a:srgbClr val="4E94FA"/>
              </a:solidFill>
            </a:endParaRPr>
          </a:p>
          <a:p>
            <a:pPr>
              <a:lnSpc>
                <a:spcPct val="90000"/>
              </a:lnSpc>
            </a:pPr>
            <a:r>
              <a:rPr lang="en-GB" altLang="en-US" sz="2400" smtClean="0">
                <a:solidFill>
                  <a:srgbClr val="4E94FA"/>
                </a:solidFill>
              </a:rPr>
              <a:t>Need for accessible CAMHS and outreach services for children at lower levels of intervention</a:t>
            </a:r>
          </a:p>
          <a:p>
            <a:pPr>
              <a:lnSpc>
                <a:spcPct val="90000"/>
              </a:lnSpc>
              <a:buFontTx/>
              <a:buNone/>
            </a:pPr>
            <a:endParaRPr lang="en-GB" altLang="en-US" sz="1200" smtClean="0">
              <a:solidFill>
                <a:srgbClr val="4E94FA"/>
              </a:solidFill>
            </a:endParaRPr>
          </a:p>
          <a:p>
            <a:pPr>
              <a:lnSpc>
                <a:spcPct val="90000"/>
              </a:lnSpc>
            </a:pPr>
            <a:r>
              <a:rPr lang="en-GB" altLang="en-US" sz="2400" smtClean="0">
                <a:solidFill>
                  <a:srgbClr val="4E94FA"/>
                </a:solidFill>
              </a:rPr>
              <a:t>Need for services to address trauma, rejection and long term abuse </a:t>
            </a:r>
          </a:p>
          <a:p>
            <a:pPr>
              <a:lnSpc>
                <a:spcPct val="90000"/>
              </a:lnSpc>
              <a:buFontTx/>
              <a:buNone/>
            </a:pPr>
            <a:endParaRPr lang="en-GB" altLang="en-US" sz="1200" smtClean="0">
              <a:solidFill>
                <a:srgbClr val="4E94FA"/>
              </a:solidFill>
            </a:endParaRPr>
          </a:p>
          <a:p>
            <a:pPr>
              <a:lnSpc>
                <a:spcPct val="90000"/>
              </a:lnSpc>
            </a:pPr>
            <a:r>
              <a:rPr lang="en-GB" altLang="en-US" sz="2400" smtClean="0">
                <a:solidFill>
                  <a:srgbClr val="4E94FA"/>
                </a:solidFill>
              </a:rPr>
              <a:t>Need for services at age 16/17 and leaving care</a:t>
            </a:r>
          </a:p>
          <a:p>
            <a:pPr>
              <a:lnSpc>
                <a:spcPct val="90000"/>
              </a:lnSpc>
              <a:buFontTx/>
              <a:buNone/>
            </a:pPr>
            <a:endParaRPr lang="en-US" altLang="en-US" sz="1200" smtClean="0">
              <a:solidFill>
                <a:srgbClr val="4E94FA"/>
              </a:solidFill>
            </a:endParaRPr>
          </a:p>
          <a:p>
            <a:pPr>
              <a:lnSpc>
                <a:spcPct val="90000"/>
              </a:lnSpc>
            </a:pPr>
            <a:r>
              <a:rPr lang="en-US" altLang="en-US" sz="2400" smtClean="0">
                <a:solidFill>
                  <a:srgbClr val="4E94FA"/>
                </a:solidFill>
              </a:rPr>
              <a:t>Need for good quality supervision – culture of support and reflective practice.  Practitioners need time and permission to discuss</a:t>
            </a:r>
          </a:p>
          <a:p>
            <a:pPr>
              <a:lnSpc>
                <a:spcPct val="90000"/>
              </a:lnSpc>
              <a:spcBef>
                <a:spcPct val="0"/>
              </a:spcBef>
              <a:buClr>
                <a:schemeClr val="bg1"/>
              </a:buClr>
            </a:pPr>
            <a:endParaRPr lang="en-US" altLang="en-US" sz="2600" smtClean="0">
              <a:solidFill>
                <a:srgbClr val="4E94FA"/>
              </a:solidFill>
            </a:endParaRPr>
          </a:p>
          <a:p>
            <a:pPr>
              <a:lnSpc>
                <a:spcPct val="90000"/>
              </a:lnSpc>
            </a:pPr>
            <a:endParaRPr lang="en-US" altLang="en-US" sz="2600" smtClean="0"/>
          </a:p>
        </p:txBody>
      </p:sp>
      <p:pic>
        <p:nvPicPr>
          <p:cNvPr id="34819" name="Picture 4" descr="15085-Blue-3d-People-Working-Together-To-Hold-Colorful-Pieces-Of-A-Jigsaw-Puzzle-That-Spells-Out-Team-Work-Clipart-Graphic">
            <a:hlinkClick r:id="rId2"/>
          </p:cNvPr>
          <p:cNvPicPr>
            <a:picLocks noChangeAspect="1" noChangeArrowheads="1"/>
          </p:cNvPicPr>
          <p:nvPr/>
        </p:nvPicPr>
        <p:blipFill>
          <a:blip r:embed="rId3"/>
          <a:srcRect/>
          <a:stretch>
            <a:fillRect/>
          </a:stretch>
        </p:blipFill>
        <p:spPr bwMode="auto">
          <a:xfrm>
            <a:off x="250825" y="0"/>
            <a:ext cx="1584325" cy="11858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468313" y="-171450"/>
            <a:ext cx="8229600" cy="1143000"/>
          </a:xfrm>
        </p:spPr>
        <p:txBody>
          <a:bodyPr/>
          <a:lstStyle/>
          <a:p>
            <a:pPr algn="l"/>
            <a:r>
              <a:rPr lang="en-GB" altLang="en-US" sz="3600" b="1" smtClean="0"/>
              <a:t>Challenge</a:t>
            </a:r>
            <a:endParaRPr lang="en-US" altLang="en-US" sz="3600" b="1" smtClean="0"/>
          </a:p>
        </p:txBody>
      </p:sp>
      <p:sp>
        <p:nvSpPr>
          <p:cNvPr id="35842" name="Rectangle 3"/>
          <p:cNvSpPr>
            <a:spLocks noGrp="1" noChangeArrowheads="1"/>
          </p:cNvSpPr>
          <p:nvPr>
            <p:ph type="body" idx="1"/>
          </p:nvPr>
        </p:nvSpPr>
        <p:spPr>
          <a:xfrm>
            <a:off x="395288" y="981075"/>
            <a:ext cx="8459787" cy="4032250"/>
          </a:xfrm>
        </p:spPr>
        <p:txBody>
          <a:bodyPr/>
          <a:lstStyle/>
          <a:p>
            <a:r>
              <a:rPr lang="en-GB" altLang="en-US" smtClean="0"/>
              <a:t>Lord Laming’s phrase ‘respectful uncertainty’ in professionals assessment &amp; work with families</a:t>
            </a:r>
          </a:p>
          <a:p>
            <a:r>
              <a:rPr lang="en-GB" altLang="en-US" smtClean="0"/>
              <a:t>There needs to be respectful challenging of one’s own colleagues</a:t>
            </a:r>
          </a:p>
          <a:p>
            <a:r>
              <a:rPr lang="en-GB" altLang="en-US" smtClean="0"/>
              <a:t>Likewise challenging professionals in other agencies and organisations</a:t>
            </a:r>
          </a:p>
          <a:p>
            <a:pPr>
              <a:buFontTx/>
              <a:buNone/>
            </a:pPr>
            <a:endParaRPr lang="en-US" altLang="en-US" smtClean="0"/>
          </a:p>
          <a:p>
            <a:pPr>
              <a:buFontTx/>
              <a:buNone/>
            </a:pPr>
            <a:endParaRPr lang="en-US" altLang="en-US" smtClean="0"/>
          </a:p>
        </p:txBody>
      </p:sp>
      <p:sp>
        <p:nvSpPr>
          <p:cNvPr id="35843" name="Text Box 4"/>
          <p:cNvSpPr txBox="1">
            <a:spLocks noChangeArrowheads="1"/>
          </p:cNvSpPr>
          <p:nvPr/>
        </p:nvSpPr>
        <p:spPr bwMode="auto">
          <a:xfrm>
            <a:off x="755650" y="4868863"/>
            <a:ext cx="7777163" cy="366712"/>
          </a:xfrm>
          <a:prstGeom prst="rect">
            <a:avLst/>
          </a:prstGeom>
          <a:noFill/>
          <a:ln w="9525">
            <a:noFill/>
            <a:miter lim="800000"/>
            <a:headEnd/>
            <a:tailEnd/>
          </a:ln>
        </p:spPr>
        <p:txBody>
          <a:bodyPr>
            <a:spAutoFit/>
          </a:bodyPr>
          <a:lstStyle/>
          <a:p>
            <a:pPr>
              <a:spcBef>
                <a:spcPct val="50000"/>
              </a:spcBef>
            </a:pPr>
            <a:endParaRPr lang="en-GB" altLang="en-US"/>
          </a:p>
        </p:txBody>
      </p:sp>
      <p:sp>
        <p:nvSpPr>
          <p:cNvPr id="35844" name="Text Box 5"/>
          <p:cNvSpPr txBox="1">
            <a:spLocks noChangeArrowheads="1"/>
          </p:cNvSpPr>
          <p:nvPr/>
        </p:nvSpPr>
        <p:spPr bwMode="auto">
          <a:xfrm>
            <a:off x="611188" y="4868863"/>
            <a:ext cx="7777162" cy="1492250"/>
          </a:xfrm>
          <a:prstGeom prst="rect">
            <a:avLst/>
          </a:prstGeom>
          <a:solidFill>
            <a:srgbClr val="99CCFF"/>
          </a:solidFill>
          <a:ln w="28575">
            <a:solidFill>
              <a:schemeClr val="tx1"/>
            </a:solidFill>
            <a:miter lim="800000"/>
            <a:headEnd/>
            <a:tailEnd/>
          </a:ln>
        </p:spPr>
        <p:txBody>
          <a:bodyPr>
            <a:spAutoFit/>
          </a:bodyPr>
          <a:lstStyle/>
          <a:p>
            <a:pPr algn="ctr"/>
            <a:r>
              <a:rPr lang="en-GB" altLang="en-US" sz="2000" i="1"/>
              <a:t>It is every professionals’ responsibility  to say “No, I disagree”. </a:t>
            </a:r>
          </a:p>
          <a:p>
            <a:pPr algn="ctr"/>
            <a:r>
              <a:rPr lang="en-GB" altLang="en-US" sz="2000" i="1"/>
              <a:t>Wherever they sit in the hierarchy, at the end of the day they are just a person. And at the end of the day it is about  the child.</a:t>
            </a:r>
            <a:r>
              <a:rPr lang="en-GB" altLang="en-US" sz="2000"/>
              <a:t> </a:t>
            </a:r>
            <a:endParaRPr lang="en-GB" altLang="en-US" sz="2000" i="1"/>
          </a:p>
          <a:p>
            <a:pPr algn="ctr">
              <a:spcBef>
                <a:spcPct val="50000"/>
              </a:spcBef>
            </a:pPr>
            <a:endParaRPr lang="en-GB" altLang="en-US" sz="200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468313" y="188913"/>
            <a:ext cx="8229600" cy="719137"/>
          </a:xfrm>
        </p:spPr>
        <p:txBody>
          <a:bodyPr/>
          <a:lstStyle/>
          <a:p>
            <a:pPr algn="l"/>
            <a:r>
              <a:rPr lang="en-GB" altLang="en-US" sz="4000" b="1" smtClean="0"/>
              <a:t>It’s not easy</a:t>
            </a:r>
            <a:endParaRPr lang="en-US" altLang="en-US" sz="4000" b="1" smtClean="0"/>
          </a:p>
        </p:txBody>
      </p:sp>
      <p:sp>
        <p:nvSpPr>
          <p:cNvPr id="36866" name="Rectangle 3"/>
          <p:cNvSpPr>
            <a:spLocks noGrp="1" noChangeArrowheads="1"/>
          </p:cNvSpPr>
          <p:nvPr>
            <p:ph type="body" idx="1"/>
          </p:nvPr>
        </p:nvSpPr>
        <p:spPr>
          <a:xfrm>
            <a:off x="250825" y="1143000"/>
            <a:ext cx="8642350" cy="5381625"/>
          </a:xfrm>
          <a:solidFill>
            <a:srgbClr val="99CCFF"/>
          </a:solidFill>
          <a:ln w="28575">
            <a:solidFill>
              <a:schemeClr val="tx1"/>
            </a:solidFill>
          </a:ln>
        </p:spPr>
        <p:txBody>
          <a:bodyPr/>
          <a:lstStyle/>
          <a:p>
            <a:pPr algn="ctr">
              <a:lnSpc>
                <a:spcPct val="80000"/>
              </a:lnSpc>
              <a:buFontTx/>
              <a:buNone/>
            </a:pPr>
            <a:r>
              <a:rPr lang="en-US" altLang="en-US" sz="2800" i="1" smtClean="0"/>
              <a:t>There are no simple or easy answers to the  challenge of protecting children, only a relentless focus on doing the best we possibly can, at every level and in every service. </a:t>
            </a:r>
          </a:p>
          <a:p>
            <a:pPr>
              <a:lnSpc>
                <a:spcPct val="80000"/>
              </a:lnSpc>
              <a:buFontTx/>
              <a:buNone/>
            </a:pPr>
            <a:endParaRPr lang="en-US" altLang="en-US" sz="2800" i="1" smtClean="0"/>
          </a:p>
          <a:p>
            <a:pPr algn="ctr">
              <a:lnSpc>
                <a:spcPct val="80000"/>
              </a:lnSpc>
              <a:buFontTx/>
              <a:buNone/>
            </a:pPr>
            <a:r>
              <a:rPr lang="en-US" altLang="en-US" sz="2800" i="1" smtClean="0"/>
              <a:t>But Laming’s full and frank analysis does not provide a guarantee against the combination of failings and circumstances that led to the death of Baby P. </a:t>
            </a:r>
          </a:p>
          <a:p>
            <a:pPr>
              <a:lnSpc>
                <a:spcPct val="80000"/>
              </a:lnSpc>
              <a:buFontTx/>
              <a:buNone/>
            </a:pPr>
            <a:endParaRPr lang="en-US" altLang="en-US" sz="2800" i="1" smtClean="0"/>
          </a:p>
          <a:p>
            <a:pPr algn="ctr">
              <a:lnSpc>
                <a:spcPct val="80000"/>
              </a:lnSpc>
              <a:buFontTx/>
              <a:buNone/>
            </a:pPr>
            <a:r>
              <a:rPr lang="en-US" altLang="en-US" sz="2800" i="1" smtClean="0"/>
              <a:t>The unpredictability of human nature and the restrictions on the current system mean the scale of the task is immense. </a:t>
            </a:r>
          </a:p>
          <a:p>
            <a:pPr>
              <a:lnSpc>
                <a:spcPct val="80000"/>
              </a:lnSpc>
              <a:buFontTx/>
              <a:buNone/>
            </a:pPr>
            <a:endParaRPr lang="en-US" altLang="en-US" sz="2000" smtClean="0"/>
          </a:p>
          <a:p>
            <a:pPr algn="ctr">
              <a:lnSpc>
                <a:spcPct val="80000"/>
              </a:lnSpc>
              <a:buFontTx/>
              <a:buNone/>
            </a:pPr>
            <a:r>
              <a:rPr lang="en-US" altLang="en-US" sz="2000" smtClean="0"/>
              <a:t>(Eaton, Bromley-Derry, Myers Guardian Letters, April 15 2009)</a:t>
            </a:r>
            <a:endParaRPr lang="en-GB" altLang="en-US" sz="200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l" fontAlgn="auto">
              <a:spcAft>
                <a:spcPts val="0"/>
              </a:spcAft>
              <a:defRPr/>
            </a:pPr>
            <a:r>
              <a:rPr lang="en-GB" dirty="0" smtClean="0"/>
              <a:t/>
            </a:r>
            <a:br>
              <a:rPr lang="en-GB" dirty="0" smtClean="0"/>
            </a:br>
            <a:r>
              <a:rPr lang="en-GB" dirty="0" smtClean="0"/>
              <a:t>Hamzah khan – </a:t>
            </a:r>
            <a:br>
              <a:rPr lang="en-GB" dirty="0" smtClean="0"/>
            </a:br>
            <a:r>
              <a:rPr lang="en-GB" dirty="0" smtClean="0"/>
              <a:t>died 2009, age  4</a:t>
            </a:r>
            <a:br>
              <a:rPr lang="en-GB" dirty="0" smtClean="0"/>
            </a:br>
            <a:endParaRPr lang="en-GB" dirty="0"/>
          </a:p>
        </p:txBody>
      </p:sp>
      <p:sp>
        <p:nvSpPr>
          <p:cNvPr id="3" name="Content Placeholder 2"/>
          <p:cNvSpPr>
            <a:spLocks noGrp="1"/>
          </p:cNvSpPr>
          <p:nvPr>
            <p:ph idx="1"/>
          </p:nvPr>
        </p:nvSpPr>
        <p:spPr/>
        <p:txBody>
          <a:bodyPr rtlCol="0">
            <a:normAutofit fontScale="70000" lnSpcReduction="20000"/>
          </a:bodyPr>
          <a:lstStyle/>
          <a:p>
            <a:pPr marL="0" indent="0" fontAlgn="auto">
              <a:spcAft>
                <a:spcPts val="0"/>
              </a:spcAft>
              <a:buFont typeface="Arial" panose="020B0604020202020204" pitchFamily="34" charset="0"/>
              <a:buNone/>
              <a:defRPr/>
            </a:pPr>
            <a:r>
              <a:rPr lang="en-GB" dirty="0" smtClean="0">
                <a:hlinkClick r:id="rId2"/>
              </a:rPr>
              <a:t>http://www.bradford-scb.org.uk/hamzah_khan_scr.htm</a:t>
            </a:r>
            <a:r>
              <a:rPr lang="en-GB" dirty="0" smtClean="0"/>
              <a:t>  </a:t>
            </a:r>
          </a:p>
          <a:p>
            <a:pPr marL="0" indent="0" fontAlgn="auto">
              <a:spcAft>
                <a:spcPts val="0"/>
              </a:spcAft>
              <a:buFont typeface="Arial" panose="020B0604020202020204" pitchFamily="34" charset="0"/>
              <a:buNone/>
              <a:defRPr/>
            </a:pPr>
            <a:endParaRPr lang="en-GB" dirty="0" smtClean="0"/>
          </a:p>
          <a:p>
            <a:pPr marL="0" indent="0" fontAlgn="auto">
              <a:spcAft>
                <a:spcPts val="0"/>
              </a:spcAft>
              <a:buFont typeface="Arial" panose="020B0604020202020204" pitchFamily="34" charset="0"/>
              <a:buNone/>
              <a:defRPr/>
            </a:pPr>
            <a:r>
              <a:rPr lang="en-GB" dirty="0" smtClean="0"/>
              <a:t>Hamzah was a four year old boy of Asian and British descent believed to have died in 2009. His body was discovered in 2011. The cause of death is unknown; he was possibly starved to death.   Mother had known issues of alcohol misuse and there were reports of domestic violence.</a:t>
            </a:r>
          </a:p>
          <a:p>
            <a:pPr marL="0" indent="0" fontAlgn="auto">
              <a:spcAft>
                <a:spcPts val="0"/>
              </a:spcAft>
              <a:buFont typeface="Arial" panose="020B0604020202020204" pitchFamily="34" charset="0"/>
              <a:buNone/>
              <a:defRPr/>
            </a:pPr>
            <a:endParaRPr lang="en-GB" dirty="0" smtClean="0"/>
          </a:p>
          <a:p>
            <a:pPr marL="0" indent="0" fontAlgn="auto">
              <a:spcAft>
                <a:spcPts val="0"/>
              </a:spcAft>
              <a:buFont typeface="Arial" panose="020B0604020202020204" pitchFamily="34" charset="0"/>
              <a:buNone/>
              <a:defRPr/>
            </a:pPr>
            <a:endParaRPr lang="en-GB" dirty="0" smtClean="0"/>
          </a:p>
          <a:p>
            <a:pPr marL="0" indent="0" fontAlgn="auto">
              <a:spcAft>
                <a:spcPts val="0"/>
              </a:spcAft>
              <a:buFont typeface="Arial" panose="020B0604020202020204" pitchFamily="34" charset="0"/>
              <a:buNone/>
              <a:defRPr/>
            </a:pPr>
            <a:r>
              <a:rPr lang="en-GB" dirty="0" smtClean="0"/>
              <a:t>Learning</a:t>
            </a:r>
          </a:p>
          <a:p>
            <a:pPr marL="0" indent="0" fontAlgn="auto">
              <a:spcAft>
                <a:spcPts val="0"/>
              </a:spcAft>
              <a:buFont typeface="Arial" panose="020B0604020202020204" pitchFamily="34" charset="0"/>
              <a:buNone/>
              <a:defRPr/>
            </a:pPr>
            <a:r>
              <a:rPr lang="en-GB" dirty="0" smtClean="0"/>
              <a:t>•	Significance of missed health </a:t>
            </a:r>
          </a:p>
          <a:p>
            <a:pPr marL="0" indent="0" fontAlgn="auto">
              <a:spcAft>
                <a:spcPts val="0"/>
              </a:spcAft>
              <a:buFont typeface="Arial" panose="020B0604020202020204" pitchFamily="34" charset="0"/>
              <a:buNone/>
              <a:defRPr/>
            </a:pPr>
            <a:r>
              <a:rPr lang="en-GB" dirty="0" smtClean="0"/>
              <a:t>appointments</a:t>
            </a:r>
          </a:p>
          <a:p>
            <a:pPr marL="0" indent="0" fontAlgn="auto">
              <a:spcAft>
                <a:spcPts val="0"/>
              </a:spcAft>
              <a:buFont typeface="Arial" panose="020B0604020202020204" pitchFamily="34" charset="0"/>
              <a:buNone/>
              <a:defRPr/>
            </a:pPr>
            <a:r>
              <a:rPr lang="en-GB" dirty="0" smtClean="0"/>
              <a:t>•	Importance of robust assessments that take into account multiagency views, history of injuries, assessment of domestic violence</a:t>
            </a:r>
          </a:p>
          <a:p>
            <a:pPr marL="0" indent="0" fontAlgn="auto">
              <a:spcAft>
                <a:spcPts val="0"/>
              </a:spcAft>
              <a:buFont typeface="Arial" panose="020B0604020202020204" pitchFamily="34" charset="0"/>
              <a:buNone/>
              <a:defRPr/>
            </a:pPr>
            <a:endParaRPr lang="en-GB" dirty="0"/>
          </a:p>
        </p:txBody>
      </p:sp>
      <p:pic>
        <p:nvPicPr>
          <p:cNvPr id="16387" name="Picture 2"/>
          <p:cNvPicPr>
            <a:picLocks noChangeAspect="1" noChangeArrowheads="1"/>
          </p:cNvPicPr>
          <p:nvPr/>
        </p:nvPicPr>
        <p:blipFill>
          <a:blip r:embed="rId3"/>
          <a:srcRect/>
          <a:stretch>
            <a:fillRect/>
          </a:stretch>
        </p:blipFill>
        <p:spPr bwMode="auto">
          <a:xfrm>
            <a:off x="6300788" y="3692525"/>
            <a:ext cx="2535237" cy="1427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l" fontAlgn="auto">
              <a:spcAft>
                <a:spcPts val="0"/>
              </a:spcAft>
              <a:defRPr/>
            </a:pPr>
            <a:r>
              <a:rPr lang="en-GB" dirty="0" smtClean="0"/>
              <a:t/>
            </a:r>
            <a:br>
              <a:rPr lang="en-GB" dirty="0" smtClean="0"/>
            </a:br>
            <a:r>
              <a:rPr lang="en-GB" dirty="0" smtClean="0"/>
              <a:t>Keanu Williams – </a:t>
            </a:r>
            <a:br>
              <a:rPr lang="en-GB" dirty="0" smtClean="0"/>
            </a:br>
            <a:r>
              <a:rPr lang="en-GB" dirty="0" smtClean="0"/>
              <a:t>died January 2011, age 3</a:t>
            </a:r>
            <a:br>
              <a:rPr lang="en-GB" dirty="0" smtClean="0"/>
            </a:br>
            <a:endParaRPr lang="en-GB" dirty="0"/>
          </a:p>
        </p:txBody>
      </p:sp>
      <p:sp>
        <p:nvSpPr>
          <p:cNvPr id="3" name="Content Placeholder 2"/>
          <p:cNvSpPr>
            <a:spLocks noGrp="1"/>
          </p:cNvSpPr>
          <p:nvPr>
            <p:ph idx="1"/>
          </p:nvPr>
        </p:nvSpPr>
        <p:spPr/>
        <p:txBody>
          <a:bodyPr rtlCol="0">
            <a:normAutofit fontScale="70000" lnSpcReduction="20000"/>
          </a:bodyPr>
          <a:lstStyle/>
          <a:p>
            <a:pPr marL="0" indent="0" fontAlgn="auto">
              <a:spcAft>
                <a:spcPts val="0"/>
              </a:spcAft>
              <a:buFont typeface="Arial" panose="020B0604020202020204" pitchFamily="34" charset="0"/>
              <a:buNone/>
              <a:defRPr/>
            </a:pPr>
            <a:r>
              <a:rPr lang="en-GB" dirty="0" smtClean="0">
                <a:hlinkClick r:id="rId2"/>
              </a:rPr>
              <a:t>http://www.lscbbirmingham.org.uk/index.php/serious-case-review/published-serious-case-reviews</a:t>
            </a:r>
            <a:r>
              <a:rPr lang="en-GB" dirty="0" smtClean="0"/>
              <a:t>  </a:t>
            </a:r>
          </a:p>
          <a:p>
            <a:pPr marL="0" indent="0" fontAlgn="auto">
              <a:spcAft>
                <a:spcPts val="0"/>
              </a:spcAft>
              <a:buFont typeface="Arial" panose="020B0604020202020204" pitchFamily="34" charset="0"/>
              <a:buNone/>
              <a:defRPr/>
            </a:pPr>
            <a:endParaRPr lang="en-GB" dirty="0" smtClean="0"/>
          </a:p>
          <a:p>
            <a:pPr marL="0" indent="0" fontAlgn="auto">
              <a:spcAft>
                <a:spcPts val="0"/>
              </a:spcAft>
              <a:buFont typeface="Arial" panose="020B0604020202020204" pitchFamily="34" charset="0"/>
              <a:buNone/>
              <a:defRPr/>
            </a:pPr>
            <a:r>
              <a:rPr lang="en-GB" dirty="0" smtClean="0"/>
              <a:t>Keanu was a three year old boy of British descent who died following multiple injuries.  His mother, a care leaver, had had previous children removed for  neglect and physical abuse. There had been  a history of domestic violence between mother and her partner.</a:t>
            </a:r>
          </a:p>
          <a:p>
            <a:pPr marL="0" indent="0" fontAlgn="auto">
              <a:spcAft>
                <a:spcPts val="0"/>
              </a:spcAft>
              <a:buFont typeface="Arial" panose="020B0604020202020204" pitchFamily="34" charset="0"/>
              <a:buNone/>
              <a:defRPr/>
            </a:pPr>
            <a:endParaRPr lang="en-GB" dirty="0"/>
          </a:p>
          <a:p>
            <a:pPr marL="0" indent="0" fontAlgn="auto">
              <a:spcAft>
                <a:spcPts val="0"/>
              </a:spcAft>
              <a:buFont typeface="Arial" panose="020B0604020202020204" pitchFamily="34" charset="0"/>
              <a:buNone/>
              <a:defRPr/>
            </a:pPr>
            <a:endParaRPr lang="en-GB" dirty="0" smtClean="0"/>
          </a:p>
          <a:p>
            <a:pPr marL="0" indent="0" fontAlgn="auto">
              <a:spcAft>
                <a:spcPts val="0"/>
              </a:spcAft>
              <a:buFont typeface="Arial" panose="020B0604020202020204" pitchFamily="34" charset="0"/>
              <a:buNone/>
              <a:defRPr/>
            </a:pPr>
            <a:r>
              <a:rPr lang="en-GB" dirty="0" smtClean="0"/>
              <a:t>Learning</a:t>
            </a:r>
          </a:p>
          <a:p>
            <a:pPr marL="0" indent="0" fontAlgn="auto">
              <a:spcAft>
                <a:spcPts val="0"/>
              </a:spcAft>
              <a:buFont typeface="Arial" panose="020B0604020202020204" pitchFamily="34" charset="0"/>
              <a:buNone/>
              <a:defRPr/>
            </a:pPr>
            <a:r>
              <a:rPr lang="en-GB" dirty="0" smtClean="0"/>
              <a:t>Importance of:</a:t>
            </a:r>
          </a:p>
          <a:p>
            <a:pPr marL="0" indent="0" fontAlgn="auto">
              <a:spcAft>
                <a:spcPts val="0"/>
              </a:spcAft>
              <a:buFont typeface="Arial" panose="020B0604020202020204" pitchFamily="34" charset="0"/>
              <a:buNone/>
              <a:defRPr/>
            </a:pPr>
            <a:r>
              <a:rPr lang="en-GB" dirty="0" smtClean="0"/>
              <a:t>•	Assessment of children’s needs</a:t>
            </a:r>
          </a:p>
          <a:p>
            <a:pPr marL="0" indent="0" fontAlgn="auto">
              <a:spcAft>
                <a:spcPts val="0"/>
              </a:spcAft>
              <a:buFont typeface="Arial" panose="020B0604020202020204" pitchFamily="34" charset="0"/>
              <a:buNone/>
              <a:defRPr/>
            </a:pPr>
            <a:r>
              <a:rPr lang="en-GB" dirty="0" smtClean="0"/>
              <a:t>•	Professional compliance with policies and procedures</a:t>
            </a:r>
          </a:p>
          <a:p>
            <a:pPr marL="0" indent="0" fontAlgn="auto">
              <a:spcAft>
                <a:spcPts val="0"/>
              </a:spcAft>
              <a:buFont typeface="Arial" panose="020B0604020202020204" pitchFamily="34" charset="0"/>
              <a:buNone/>
              <a:defRPr/>
            </a:pPr>
            <a:r>
              <a:rPr lang="en-GB" dirty="0" smtClean="0"/>
              <a:t>•	Information sharing and collaborative working</a:t>
            </a:r>
          </a:p>
          <a:p>
            <a:pPr marL="0" indent="0" fontAlgn="auto">
              <a:spcAft>
                <a:spcPts val="0"/>
              </a:spcAft>
              <a:buFont typeface="Arial" panose="020B0604020202020204" pitchFamily="34" charset="0"/>
              <a:buNone/>
              <a:defRPr/>
            </a:pPr>
            <a:endParaRPr lang="en-GB" dirty="0"/>
          </a:p>
        </p:txBody>
      </p:sp>
      <p:pic>
        <p:nvPicPr>
          <p:cNvPr id="17411" name="Picture 2"/>
          <p:cNvPicPr>
            <a:picLocks noChangeAspect="1" noChangeArrowheads="1"/>
          </p:cNvPicPr>
          <p:nvPr/>
        </p:nvPicPr>
        <p:blipFill>
          <a:blip r:embed="rId3"/>
          <a:srcRect/>
          <a:stretch>
            <a:fillRect/>
          </a:stretch>
        </p:blipFill>
        <p:spPr bwMode="auto">
          <a:xfrm>
            <a:off x="6588125" y="3789363"/>
            <a:ext cx="2279650" cy="1368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l" fontAlgn="auto">
              <a:spcAft>
                <a:spcPts val="0"/>
              </a:spcAft>
              <a:defRPr/>
            </a:pPr>
            <a:r>
              <a:rPr lang="en-GB" dirty="0" smtClean="0"/>
              <a:t/>
            </a:r>
            <a:br>
              <a:rPr lang="en-GB" dirty="0" smtClean="0"/>
            </a:br>
            <a:r>
              <a:rPr lang="en-GB" dirty="0" smtClean="0"/>
              <a:t>Riley Pettipierre – </a:t>
            </a:r>
            <a:br>
              <a:rPr lang="en-GB" dirty="0" smtClean="0"/>
            </a:br>
            <a:r>
              <a:rPr lang="en-GB" dirty="0" smtClean="0"/>
              <a:t>died  March 2012, age 2</a:t>
            </a:r>
            <a:br>
              <a:rPr lang="en-GB" dirty="0" smtClean="0"/>
            </a:br>
            <a:endParaRPr lang="en-GB" dirty="0"/>
          </a:p>
        </p:txBody>
      </p:sp>
      <p:sp>
        <p:nvSpPr>
          <p:cNvPr id="3" name="Content Placeholder 2"/>
          <p:cNvSpPr>
            <a:spLocks noGrp="1"/>
          </p:cNvSpPr>
          <p:nvPr>
            <p:ph idx="1"/>
          </p:nvPr>
        </p:nvSpPr>
        <p:spPr>
          <a:xfrm>
            <a:off x="457200" y="1600200"/>
            <a:ext cx="6635750" cy="4708525"/>
          </a:xfrm>
        </p:spPr>
        <p:txBody>
          <a:bodyPr rtlCol="0">
            <a:normAutofit fontScale="62500" lnSpcReduction="20000"/>
          </a:bodyPr>
          <a:lstStyle/>
          <a:p>
            <a:pPr marL="0" indent="0" fontAlgn="auto">
              <a:spcAft>
                <a:spcPts val="0"/>
              </a:spcAft>
              <a:buFont typeface="Arial" panose="020B0604020202020204" pitchFamily="34" charset="0"/>
              <a:buNone/>
              <a:defRPr/>
            </a:pPr>
            <a:r>
              <a:rPr lang="en-GB" dirty="0" smtClean="0">
                <a:hlinkClick r:id="rId2"/>
              </a:rPr>
              <a:t>http://www.derbyshirescb.org.uk/</a:t>
            </a:r>
            <a:r>
              <a:rPr lang="en-GB" dirty="0" smtClean="0"/>
              <a:t> </a:t>
            </a:r>
          </a:p>
          <a:p>
            <a:pPr marL="0" indent="0" fontAlgn="auto">
              <a:spcAft>
                <a:spcPts val="0"/>
              </a:spcAft>
              <a:buFont typeface="Arial" panose="020B0604020202020204" pitchFamily="34" charset="0"/>
              <a:buNone/>
              <a:defRPr/>
            </a:pPr>
            <a:endParaRPr lang="en-GB" dirty="0" smtClean="0"/>
          </a:p>
          <a:p>
            <a:pPr marL="0" indent="0" fontAlgn="auto">
              <a:spcAft>
                <a:spcPts val="0"/>
              </a:spcAft>
              <a:buFont typeface="Arial" panose="020B0604020202020204" pitchFamily="34" charset="0"/>
              <a:buNone/>
              <a:defRPr/>
            </a:pPr>
            <a:r>
              <a:rPr lang="en-GB" dirty="0" smtClean="0"/>
              <a:t>Riley was a two year old boy of British descent who died in March 2012. His mother was a known Methadone and illicit drug user and Riley died following ingestion of Methadone.</a:t>
            </a:r>
          </a:p>
          <a:p>
            <a:pPr marL="0" indent="0" fontAlgn="auto">
              <a:spcAft>
                <a:spcPts val="0"/>
              </a:spcAft>
              <a:buFont typeface="Arial" panose="020B0604020202020204" pitchFamily="34" charset="0"/>
              <a:buNone/>
              <a:defRPr/>
            </a:pPr>
            <a:endParaRPr lang="en-GB" dirty="0" smtClean="0"/>
          </a:p>
          <a:p>
            <a:pPr marL="0" indent="0" fontAlgn="auto">
              <a:spcAft>
                <a:spcPts val="0"/>
              </a:spcAft>
              <a:buFont typeface="Arial" panose="020B0604020202020204" pitchFamily="34" charset="0"/>
              <a:buNone/>
              <a:defRPr/>
            </a:pPr>
            <a:r>
              <a:rPr lang="en-GB" dirty="0" smtClean="0"/>
              <a:t>Learning</a:t>
            </a:r>
          </a:p>
          <a:p>
            <a:pPr marL="0" indent="0" fontAlgn="auto">
              <a:spcAft>
                <a:spcPts val="0"/>
              </a:spcAft>
              <a:buFont typeface="Arial" panose="020B0604020202020204" pitchFamily="34" charset="0"/>
              <a:buNone/>
              <a:defRPr/>
            </a:pPr>
            <a:r>
              <a:rPr lang="en-GB" dirty="0" smtClean="0"/>
              <a:t>Importance of:</a:t>
            </a:r>
          </a:p>
          <a:p>
            <a:pPr marL="0" indent="0" fontAlgn="auto">
              <a:spcAft>
                <a:spcPts val="0"/>
              </a:spcAft>
              <a:buFont typeface="Arial" panose="020B0604020202020204" pitchFamily="34" charset="0"/>
              <a:buNone/>
              <a:defRPr/>
            </a:pPr>
            <a:r>
              <a:rPr lang="en-GB" dirty="0" smtClean="0"/>
              <a:t>•	The need for shared care with GPs to manage substance misusers</a:t>
            </a:r>
          </a:p>
          <a:p>
            <a:pPr marL="0" indent="0" fontAlgn="auto">
              <a:spcAft>
                <a:spcPts val="0"/>
              </a:spcAft>
              <a:buFont typeface="Arial" panose="020B0604020202020204" pitchFamily="34" charset="0"/>
              <a:buNone/>
              <a:defRPr/>
            </a:pPr>
            <a:r>
              <a:rPr lang="en-GB" dirty="0" smtClean="0"/>
              <a:t>•	Responsibilities of Health services to assess parenting capacity of substance misusers</a:t>
            </a:r>
          </a:p>
          <a:p>
            <a:pPr marL="0" indent="0" fontAlgn="auto">
              <a:spcAft>
                <a:spcPts val="0"/>
              </a:spcAft>
              <a:buFont typeface="Arial" panose="020B0604020202020204" pitchFamily="34" charset="0"/>
              <a:buNone/>
              <a:defRPr/>
            </a:pPr>
            <a:r>
              <a:rPr lang="en-GB" dirty="0" smtClean="0"/>
              <a:t>•	Assessments from all health workers (GPs, midwifes, health visitors)  considering  the impact of substance misuse on parenting capacity.</a:t>
            </a:r>
            <a:endParaRPr lang="en-GB" dirty="0"/>
          </a:p>
        </p:txBody>
      </p:sp>
      <p:pic>
        <p:nvPicPr>
          <p:cNvPr id="18435" name="Picture 2"/>
          <p:cNvPicPr>
            <a:picLocks noChangeAspect="1" noChangeArrowheads="1"/>
          </p:cNvPicPr>
          <p:nvPr/>
        </p:nvPicPr>
        <p:blipFill>
          <a:blip r:embed="rId3"/>
          <a:srcRect/>
          <a:stretch>
            <a:fillRect/>
          </a:stretch>
        </p:blipFill>
        <p:spPr bwMode="auto">
          <a:xfrm>
            <a:off x="7164388" y="3357563"/>
            <a:ext cx="1704975" cy="3095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333375"/>
            <a:ext cx="8229600" cy="1143000"/>
          </a:xfrm>
        </p:spPr>
        <p:txBody>
          <a:bodyPr rtlCol="0">
            <a:normAutofit fontScale="90000"/>
          </a:bodyPr>
          <a:lstStyle/>
          <a:p>
            <a:pPr algn="l" fontAlgn="auto">
              <a:spcAft>
                <a:spcPts val="0"/>
              </a:spcAft>
              <a:defRPr/>
            </a:pPr>
            <a:r>
              <a:rPr lang="en-GB" dirty="0" smtClean="0"/>
              <a:t/>
            </a:r>
            <a:br>
              <a:rPr lang="en-GB" dirty="0" smtClean="0"/>
            </a:br>
            <a:r>
              <a:rPr lang="en-GB" dirty="0" smtClean="0"/>
              <a:t>Child K – Suffered serious </a:t>
            </a:r>
            <a:br>
              <a:rPr lang="en-GB" dirty="0" smtClean="0"/>
            </a:br>
            <a:r>
              <a:rPr lang="en-GB" dirty="0" smtClean="0"/>
              <a:t>injuries age 15 months</a:t>
            </a:r>
            <a:br>
              <a:rPr lang="en-GB" dirty="0" smtClean="0"/>
            </a:br>
            <a:endParaRPr lang="en-GB" dirty="0"/>
          </a:p>
        </p:txBody>
      </p:sp>
      <p:sp>
        <p:nvSpPr>
          <p:cNvPr id="3" name="Content Placeholder 2"/>
          <p:cNvSpPr>
            <a:spLocks noGrp="1"/>
          </p:cNvSpPr>
          <p:nvPr>
            <p:ph idx="1"/>
          </p:nvPr>
        </p:nvSpPr>
        <p:spPr/>
        <p:txBody>
          <a:bodyPr rtlCol="0">
            <a:normAutofit fontScale="70000" lnSpcReduction="20000"/>
          </a:bodyPr>
          <a:lstStyle/>
          <a:p>
            <a:pPr marL="0" indent="0" fontAlgn="auto">
              <a:spcAft>
                <a:spcPts val="0"/>
              </a:spcAft>
              <a:buFont typeface="Arial" panose="020B0604020202020204" pitchFamily="34" charset="0"/>
              <a:buNone/>
              <a:defRPr/>
            </a:pPr>
            <a:r>
              <a:rPr lang="en-GB" dirty="0" smtClean="0"/>
              <a:t>Child K was a young boy who suffered serious injuries when in care of his father and mother. His parents delayed taking him to hospital for treatment and on arrival he was close to death. Multi-agency records were reviewed in relation to this case.  Information emerged about child K’s father including history of violence and cruelty to women and he was regarded as a risk to children. Child K’s older half-sister had made a disclosure at her school that mothers partner had sexually abused her.  Disclosure resulted in no further action.</a:t>
            </a:r>
          </a:p>
          <a:p>
            <a:pPr marL="0" indent="0" fontAlgn="auto">
              <a:spcAft>
                <a:spcPts val="0"/>
              </a:spcAft>
              <a:buFont typeface="Arial" panose="020B0604020202020204" pitchFamily="34" charset="0"/>
              <a:buNone/>
              <a:defRPr/>
            </a:pPr>
            <a:endParaRPr lang="en-GB" dirty="0" smtClean="0"/>
          </a:p>
          <a:p>
            <a:pPr marL="0" indent="0" fontAlgn="auto">
              <a:spcAft>
                <a:spcPts val="0"/>
              </a:spcAft>
              <a:buFont typeface="Arial" panose="020B0604020202020204" pitchFamily="34" charset="0"/>
              <a:buNone/>
              <a:defRPr/>
            </a:pPr>
            <a:r>
              <a:rPr lang="en-GB" dirty="0" smtClean="0"/>
              <a:t>Learning</a:t>
            </a:r>
          </a:p>
          <a:p>
            <a:pPr marL="0" indent="0" fontAlgn="auto">
              <a:spcAft>
                <a:spcPts val="0"/>
              </a:spcAft>
              <a:buFont typeface="Arial" panose="020B0604020202020204" pitchFamily="34" charset="0"/>
              <a:buNone/>
              <a:defRPr/>
            </a:pPr>
            <a:r>
              <a:rPr lang="en-GB" dirty="0" smtClean="0"/>
              <a:t>Importance of:</a:t>
            </a:r>
          </a:p>
          <a:p>
            <a:pPr marL="0" indent="0" fontAlgn="auto">
              <a:spcAft>
                <a:spcPts val="0"/>
              </a:spcAft>
              <a:buFont typeface="Arial" panose="020B0604020202020204" pitchFamily="34" charset="0"/>
              <a:buNone/>
              <a:defRPr/>
            </a:pPr>
            <a:r>
              <a:rPr lang="en-GB" dirty="0" smtClean="0"/>
              <a:t>•	Multi-agency responsibilities and understanding in dealing effectively with child sexual abuse</a:t>
            </a:r>
          </a:p>
          <a:p>
            <a:pPr marL="0" indent="0" fontAlgn="auto">
              <a:spcAft>
                <a:spcPts val="0"/>
              </a:spcAft>
              <a:buFont typeface="Arial" panose="020B0604020202020204" pitchFamily="34" charset="0"/>
              <a:buNone/>
              <a:defRPr/>
            </a:pPr>
            <a:r>
              <a:rPr lang="en-GB" dirty="0" smtClean="0"/>
              <a:t>•	Professional multi-agency challenge</a:t>
            </a:r>
          </a:p>
          <a:p>
            <a:pPr marL="0" indent="0" fontAlgn="auto">
              <a:spcAft>
                <a:spcPts val="0"/>
              </a:spcAft>
              <a:buFont typeface="Arial" panose="020B0604020202020204" pitchFamily="34" charset="0"/>
              <a:buNone/>
              <a:defRPr/>
            </a:pP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l" fontAlgn="auto">
              <a:spcAft>
                <a:spcPts val="0"/>
              </a:spcAft>
              <a:defRPr/>
            </a:pPr>
            <a:r>
              <a:rPr lang="en-GB" dirty="0" smtClean="0"/>
              <a:t/>
            </a:r>
            <a:br>
              <a:rPr lang="en-GB" dirty="0" smtClean="0"/>
            </a:br>
            <a:r>
              <a:rPr lang="en-GB" dirty="0" smtClean="0"/>
              <a:t>Child J - Abused between </a:t>
            </a:r>
            <a:br>
              <a:rPr lang="en-GB" dirty="0" smtClean="0"/>
            </a:br>
            <a:r>
              <a:rPr lang="en-GB" dirty="0" smtClean="0"/>
              <a:t>7 &amp; 10 years of age</a:t>
            </a:r>
            <a:br>
              <a:rPr lang="en-GB" dirty="0" smtClean="0"/>
            </a:br>
            <a:endParaRPr lang="en-GB" dirty="0"/>
          </a:p>
        </p:txBody>
      </p:sp>
      <p:sp>
        <p:nvSpPr>
          <p:cNvPr id="3" name="Content Placeholder 2"/>
          <p:cNvSpPr>
            <a:spLocks noGrp="1"/>
          </p:cNvSpPr>
          <p:nvPr>
            <p:ph idx="1"/>
          </p:nvPr>
        </p:nvSpPr>
        <p:spPr/>
        <p:txBody>
          <a:bodyPr rtlCol="0">
            <a:normAutofit fontScale="70000" lnSpcReduction="20000"/>
          </a:bodyPr>
          <a:lstStyle/>
          <a:p>
            <a:pPr marL="0" indent="0" fontAlgn="auto">
              <a:spcAft>
                <a:spcPts val="0"/>
              </a:spcAft>
              <a:buFont typeface="Arial" panose="020B0604020202020204" pitchFamily="34" charset="0"/>
              <a:buNone/>
              <a:defRPr/>
            </a:pPr>
            <a:r>
              <a:rPr lang="en-GB" dirty="0" smtClean="0"/>
              <a:t>Child J was a girl who was sexually abused by her older brother on a number of occasions between the age of seven and ten.  She made disclosures to her mother and Children’s Services on the first occasion however professionals within a number of agencies failed to protect her from subsequent abuse.  This was a family of complex makeup, multiple partners and family well known to services including Children’s Services because of issues of neglect and physical assault by mother’s partners but also known domestic violence. </a:t>
            </a:r>
          </a:p>
          <a:p>
            <a:pPr marL="0" indent="0" fontAlgn="auto">
              <a:spcAft>
                <a:spcPts val="0"/>
              </a:spcAft>
              <a:buFont typeface="Arial" panose="020B0604020202020204" pitchFamily="34" charset="0"/>
              <a:buNone/>
              <a:defRPr/>
            </a:pPr>
            <a:endParaRPr lang="en-GB" dirty="0" smtClean="0"/>
          </a:p>
          <a:p>
            <a:pPr marL="0" indent="0" fontAlgn="auto">
              <a:spcAft>
                <a:spcPts val="0"/>
              </a:spcAft>
              <a:buFont typeface="Arial" panose="020B0604020202020204" pitchFamily="34" charset="0"/>
              <a:buNone/>
              <a:defRPr/>
            </a:pPr>
            <a:r>
              <a:rPr lang="en-GB" dirty="0" smtClean="0"/>
              <a:t>Learning</a:t>
            </a:r>
          </a:p>
          <a:p>
            <a:pPr marL="0" indent="0" fontAlgn="auto">
              <a:spcAft>
                <a:spcPts val="0"/>
              </a:spcAft>
              <a:buFont typeface="Arial" panose="020B0604020202020204" pitchFamily="34" charset="0"/>
              <a:buNone/>
              <a:defRPr/>
            </a:pPr>
            <a:r>
              <a:rPr lang="en-GB" dirty="0" smtClean="0"/>
              <a:t>Importance of:</a:t>
            </a:r>
          </a:p>
          <a:p>
            <a:pPr marL="0" indent="0" fontAlgn="auto">
              <a:spcAft>
                <a:spcPts val="0"/>
              </a:spcAft>
              <a:buFont typeface="Arial" panose="020B0604020202020204" pitchFamily="34" charset="0"/>
              <a:buNone/>
              <a:defRPr/>
            </a:pPr>
            <a:r>
              <a:rPr lang="en-GB" dirty="0" smtClean="0"/>
              <a:t>•	All professionals having an understanding of indicators of sexual abuse</a:t>
            </a:r>
          </a:p>
          <a:p>
            <a:pPr marL="0" indent="0" fontAlgn="auto">
              <a:spcAft>
                <a:spcPts val="0"/>
              </a:spcAft>
              <a:buFont typeface="Arial" panose="020B0604020202020204" pitchFamily="34" charset="0"/>
              <a:buNone/>
              <a:defRPr/>
            </a:pPr>
            <a:r>
              <a:rPr lang="en-GB" dirty="0" smtClean="0"/>
              <a:t>•	Professional multi-agency challenge</a:t>
            </a:r>
          </a:p>
          <a:p>
            <a:pPr marL="0" indent="0" fontAlgn="auto">
              <a:spcAft>
                <a:spcPts val="0"/>
              </a:spcAft>
              <a:buFont typeface="Arial" panose="020B0604020202020204" pitchFamily="34" charset="0"/>
              <a:buNone/>
              <a:defRPr/>
            </a:pP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l" fontAlgn="auto">
              <a:spcAft>
                <a:spcPts val="0"/>
              </a:spcAft>
              <a:defRPr/>
            </a:pPr>
            <a:r>
              <a:rPr lang="en-GB" dirty="0" smtClean="0"/>
              <a:t/>
            </a:r>
            <a:br>
              <a:rPr lang="en-GB" dirty="0" smtClean="0"/>
            </a:br>
            <a:r>
              <a:rPr lang="en-GB" dirty="0" smtClean="0"/>
              <a:t>Child E – Abused from </a:t>
            </a:r>
            <a:br>
              <a:rPr lang="en-GB" dirty="0" smtClean="0"/>
            </a:br>
            <a:r>
              <a:rPr lang="en-GB" dirty="0" smtClean="0"/>
              <a:t>birth to age 12</a:t>
            </a:r>
            <a:br>
              <a:rPr lang="en-GB" dirty="0" smtClean="0"/>
            </a:br>
            <a:endParaRPr lang="en-GB" dirty="0"/>
          </a:p>
        </p:txBody>
      </p:sp>
      <p:sp>
        <p:nvSpPr>
          <p:cNvPr id="3" name="Content Placeholder 2"/>
          <p:cNvSpPr>
            <a:spLocks noGrp="1"/>
          </p:cNvSpPr>
          <p:nvPr>
            <p:ph idx="1"/>
          </p:nvPr>
        </p:nvSpPr>
        <p:spPr/>
        <p:txBody>
          <a:bodyPr rtlCol="0">
            <a:normAutofit fontScale="77500" lnSpcReduction="20000"/>
          </a:bodyPr>
          <a:lstStyle/>
          <a:p>
            <a:pPr marL="0" indent="0" fontAlgn="auto">
              <a:spcAft>
                <a:spcPts val="0"/>
              </a:spcAft>
              <a:buFont typeface="Arial" panose="020B0604020202020204" pitchFamily="34" charset="0"/>
              <a:buNone/>
              <a:defRPr/>
            </a:pPr>
            <a:r>
              <a:rPr lang="en-GB" dirty="0" smtClean="0"/>
              <a:t>Child E came to notice of professionals when she became pregnant aged twelve, she came from a large family of siblings and step siblings. Long history of chronic neglect and intergenerational sexual abuse, many reported  instances of sexualised behaviour by Child E and her siblings.</a:t>
            </a:r>
          </a:p>
          <a:p>
            <a:pPr marL="0" indent="0" fontAlgn="auto">
              <a:spcAft>
                <a:spcPts val="0"/>
              </a:spcAft>
              <a:buFont typeface="Arial" panose="020B0604020202020204" pitchFamily="34" charset="0"/>
              <a:buNone/>
              <a:defRPr/>
            </a:pPr>
            <a:endParaRPr lang="en-GB" dirty="0" smtClean="0"/>
          </a:p>
          <a:p>
            <a:pPr marL="0" indent="0" fontAlgn="auto">
              <a:spcAft>
                <a:spcPts val="0"/>
              </a:spcAft>
              <a:buFont typeface="Arial" panose="020B0604020202020204" pitchFamily="34" charset="0"/>
              <a:buNone/>
              <a:defRPr/>
            </a:pPr>
            <a:r>
              <a:rPr lang="en-GB" dirty="0" smtClean="0"/>
              <a:t>Learning</a:t>
            </a:r>
          </a:p>
          <a:p>
            <a:pPr marL="0" indent="0" fontAlgn="auto">
              <a:spcAft>
                <a:spcPts val="0"/>
              </a:spcAft>
              <a:buFont typeface="Arial" panose="020B0604020202020204" pitchFamily="34" charset="0"/>
              <a:buNone/>
              <a:defRPr/>
            </a:pPr>
            <a:r>
              <a:rPr lang="en-GB" dirty="0" smtClean="0"/>
              <a:t>Importance of:</a:t>
            </a:r>
          </a:p>
          <a:p>
            <a:pPr marL="0" indent="0" fontAlgn="auto">
              <a:spcAft>
                <a:spcPts val="0"/>
              </a:spcAft>
              <a:buFont typeface="Arial" panose="020B0604020202020204" pitchFamily="34" charset="0"/>
              <a:buNone/>
              <a:defRPr/>
            </a:pPr>
            <a:r>
              <a:rPr lang="en-GB" dirty="0" smtClean="0"/>
              <a:t>•	Assessment of neglect</a:t>
            </a:r>
          </a:p>
          <a:p>
            <a:pPr marL="0" indent="0" fontAlgn="auto">
              <a:spcAft>
                <a:spcPts val="0"/>
              </a:spcAft>
              <a:buFont typeface="Arial" panose="020B0604020202020204" pitchFamily="34" charset="0"/>
              <a:buNone/>
              <a:defRPr/>
            </a:pPr>
            <a:r>
              <a:rPr lang="en-GB" dirty="0" smtClean="0"/>
              <a:t>•	Understanding of indicators of sexual abuse</a:t>
            </a:r>
          </a:p>
          <a:p>
            <a:pPr marL="0" indent="0" fontAlgn="auto">
              <a:spcAft>
                <a:spcPts val="0"/>
              </a:spcAft>
              <a:buFont typeface="Arial" panose="020B0604020202020204" pitchFamily="34" charset="0"/>
              <a:buNone/>
              <a:defRPr/>
            </a:pPr>
            <a:r>
              <a:rPr lang="en-GB" dirty="0" smtClean="0"/>
              <a:t>•	Professional challenge</a:t>
            </a:r>
          </a:p>
          <a:p>
            <a:pPr marL="0" indent="0" fontAlgn="auto">
              <a:spcAft>
                <a:spcPts val="0"/>
              </a:spcAft>
              <a:buFont typeface="Arial" panose="020B0604020202020204" pitchFamily="34" charset="0"/>
              <a:buNone/>
              <a:defRPr/>
            </a:pP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l" fontAlgn="auto">
              <a:spcAft>
                <a:spcPts val="0"/>
              </a:spcAft>
              <a:defRPr/>
            </a:pPr>
            <a:r>
              <a:rPr lang="en-GB" dirty="0" smtClean="0"/>
              <a:t/>
            </a:r>
            <a:br>
              <a:rPr lang="en-GB" dirty="0" smtClean="0"/>
            </a:br>
            <a:r>
              <a:rPr lang="en-GB" dirty="0" smtClean="0"/>
              <a:t>Child F – Became a </a:t>
            </a:r>
            <a:br>
              <a:rPr lang="en-GB" dirty="0" smtClean="0"/>
            </a:br>
            <a:r>
              <a:rPr lang="en-GB" dirty="0" smtClean="0"/>
              <a:t>looked after child, age 9 </a:t>
            </a:r>
            <a:br>
              <a:rPr lang="en-GB" dirty="0" smtClean="0"/>
            </a:br>
            <a:endParaRPr lang="en-GB" dirty="0"/>
          </a:p>
        </p:txBody>
      </p:sp>
      <p:sp>
        <p:nvSpPr>
          <p:cNvPr id="3" name="Content Placeholder 2"/>
          <p:cNvSpPr>
            <a:spLocks noGrp="1"/>
          </p:cNvSpPr>
          <p:nvPr>
            <p:ph idx="1"/>
          </p:nvPr>
        </p:nvSpPr>
        <p:spPr/>
        <p:txBody>
          <a:bodyPr rtlCol="0">
            <a:normAutofit lnSpcReduction="10000"/>
          </a:bodyPr>
          <a:lstStyle/>
          <a:p>
            <a:pPr marL="0" indent="0" fontAlgn="auto">
              <a:spcAft>
                <a:spcPts val="0"/>
              </a:spcAft>
              <a:buFont typeface="Arial" panose="020B0604020202020204" pitchFamily="34" charset="0"/>
              <a:buNone/>
              <a:defRPr/>
            </a:pPr>
            <a:r>
              <a:rPr lang="en-GB" dirty="0" smtClean="0"/>
              <a:t>Nine year old who had never attended school or received any suitable education.  He had also suffered significant neglect whilst living in the family home.</a:t>
            </a:r>
          </a:p>
          <a:p>
            <a:pPr marL="0" indent="0" fontAlgn="auto">
              <a:spcAft>
                <a:spcPts val="0"/>
              </a:spcAft>
              <a:buFont typeface="Arial" panose="020B0604020202020204" pitchFamily="34" charset="0"/>
              <a:buNone/>
              <a:defRPr/>
            </a:pPr>
            <a:endParaRPr lang="en-GB" dirty="0" smtClean="0"/>
          </a:p>
          <a:p>
            <a:pPr marL="0" indent="0" fontAlgn="auto">
              <a:spcAft>
                <a:spcPts val="0"/>
              </a:spcAft>
              <a:buFont typeface="Arial" panose="020B0604020202020204" pitchFamily="34" charset="0"/>
              <a:buNone/>
              <a:defRPr/>
            </a:pPr>
            <a:r>
              <a:rPr lang="en-GB" dirty="0" smtClean="0"/>
              <a:t>Learning</a:t>
            </a:r>
          </a:p>
          <a:p>
            <a:pPr marL="0" indent="0" fontAlgn="auto">
              <a:spcAft>
                <a:spcPts val="0"/>
              </a:spcAft>
              <a:buFont typeface="Arial" panose="020B0604020202020204" pitchFamily="34" charset="0"/>
              <a:buNone/>
              <a:defRPr/>
            </a:pPr>
            <a:r>
              <a:rPr lang="en-GB" dirty="0" smtClean="0"/>
              <a:t>•	Awareness and prevention of Child becoming ‘lost’ to multi-agency network including school</a:t>
            </a:r>
          </a:p>
          <a:p>
            <a:pPr marL="0" indent="0" fontAlgn="auto">
              <a:spcAft>
                <a:spcPts val="0"/>
              </a:spcAft>
              <a:buFont typeface="Arial" panose="020B0604020202020204" pitchFamily="34" charset="0"/>
              <a:buNone/>
              <a:defRPr/>
            </a:pPr>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TotalTime>
  <Words>1549</Words>
  <Application>Microsoft Office PowerPoint</Application>
  <PresentationFormat>On-screen Show (4:3)</PresentationFormat>
  <Paragraphs>167</Paragraphs>
  <Slides>22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Improving Practice Presentation</vt:lpstr>
      <vt:lpstr> Daniel Pelka - born 15th July 2007, died 3rd March 2012, age 4 </vt:lpstr>
      <vt:lpstr> Hamzah khan –  died 2009, age  4 </vt:lpstr>
      <vt:lpstr> Keanu Williams –  died January 2011, age 3 </vt:lpstr>
      <vt:lpstr> Riley Pettipierre –  died  March 2012, age 2 </vt:lpstr>
      <vt:lpstr> Child K – Suffered serious  injuries age 15 months </vt:lpstr>
      <vt:lpstr> Child J - Abused between  7 &amp; 10 years of age </vt:lpstr>
      <vt:lpstr> Child E – Abused from  birth to age 12 </vt:lpstr>
      <vt:lpstr> Child F – Became a  looked after child, age 9  </vt:lpstr>
      <vt:lpstr>Child I –Became a  looked after child, age 3½ </vt:lpstr>
      <vt:lpstr> Anderson family - All 3  children died in April 2013 </vt:lpstr>
      <vt:lpstr>    Learning from case reviews  involving parental substance  misuse- NSPCC 2013 Introduction  </vt:lpstr>
      <vt:lpstr>  </vt:lpstr>
      <vt:lpstr> Rule of optimism </vt:lpstr>
      <vt:lpstr> Communicating with  parents </vt:lpstr>
      <vt:lpstr>Interventions </vt:lpstr>
      <vt:lpstr>From Child K: </vt:lpstr>
      <vt:lpstr>The struggle not to be overwhelmed</vt:lpstr>
      <vt:lpstr>        Promoting positive practice</vt:lpstr>
      <vt:lpstr>        Promoting positive practice</vt:lpstr>
      <vt:lpstr>Challenge</vt:lpstr>
      <vt:lpstr>It’s not easy</vt:lpstr>
    </vt:vector>
  </TitlesOfParts>
  <Company>NHS Great Yarmouth &amp; Waveney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Holly Rayner</dc:creator>
  <cp:lastModifiedBy>Long, Victoria</cp:lastModifiedBy>
  <cp:revision>12</cp:revision>
  <dcterms:created xsi:type="dcterms:W3CDTF">2014-04-14T07:30:03Z</dcterms:created>
  <dcterms:modified xsi:type="dcterms:W3CDTF">2016-04-21T09:58:55Z</dcterms:modified>
</cp:coreProperties>
</file>