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44AF-88C3-4A5B-8E01-202B94A6D352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C124-C71D-451E-BAA8-A9587B225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5CDF-0CC1-4821-8B8B-CF0191742449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74A6-7214-402F-AE37-172B7B2B2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800D-D7DA-4A8A-9683-AF85C7EC9789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89DC-2D07-4E18-8BEB-BD41B70FE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A553-7AA1-4397-929D-06FA5E698969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057F-9B7F-4993-B984-27D4B7D3F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D22D-A0DA-4E96-912D-D7FF0758EF8B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8BB-CF1B-4D4A-A3D9-D70F47E95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23614-D964-4209-9F2C-3A629D60D463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1053-5011-43B2-8E89-A56B54F7A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F22C-22F1-4810-8170-82334EE10C6E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6B7D-A0F9-4406-B7D7-1C1349F0C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EEC7-6C3F-461B-9715-9932F1FF98E7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DBE8-7B37-4278-B7AE-D8F0AF513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1599-4D26-4244-BF19-FB665801C2E8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C345-2639-4E3E-9095-1884C2361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229B-0BC0-4AB4-BF19-1A668B0695E1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20B4-BAEA-450B-A77A-65D3BDF4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83B5-AA24-4B26-AE65-7D7CE34C6E81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A7FA-8AF2-4E8B-B0E8-873137CE4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91256C-0B48-44B2-A828-F58B773839C5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8E82C7-3090-4767-A6BF-306F6325A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Matthew_powerpoint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Context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 i="1">
                <a:latin typeface="Helvetica" pitchFamily="34" charset="0"/>
                <a:cs typeface="Helvetica" pitchFamily="34" charset="0"/>
              </a:rPr>
              <a:t>‘Children as young as five are attempting to take care of their parents, often missing school to do so’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.</a:t>
            </a:r>
            <a:r>
              <a:rPr lang="en-GB" sz="2000" i="1">
                <a:latin typeface="Helvetica" pitchFamily="34" charset="0"/>
                <a:cs typeface="Helvetica" pitchFamily="34" charset="0"/>
              </a:rPr>
              <a:t> 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Norcas</a:t>
            </a:r>
            <a:r>
              <a:rPr lang="en-GB" sz="2000" i="1">
                <a:latin typeface="Helvetica" pitchFamily="34" charset="0"/>
                <a:cs typeface="Helvetica" pitchFamily="34" charset="0"/>
              </a:rPr>
              <a:t> 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(2010)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Context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 i="1">
                <a:latin typeface="Helvetica" pitchFamily="34" charset="0"/>
                <a:cs typeface="Helvetica" pitchFamily="34" charset="0"/>
              </a:rPr>
              <a:t>‘</a:t>
            </a:r>
            <a:r>
              <a:rPr lang="en-GB" sz="2000" b="1" i="1">
                <a:latin typeface="Helvetica" pitchFamily="34" charset="0"/>
                <a:cs typeface="Helvetica" pitchFamily="34" charset="0"/>
              </a:rPr>
              <a:t>58% </a:t>
            </a:r>
            <a:r>
              <a:rPr lang="en-GB" sz="2000" i="1">
                <a:latin typeface="Helvetica" pitchFamily="34" charset="0"/>
                <a:cs typeface="Helvetica" pitchFamily="34" charset="0"/>
              </a:rPr>
              <a:t>of adults in alcohol treatment are parents to children aged under </a:t>
            </a:r>
            <a:r>
              <a:rPr lang="en-GB" sz="2000" b="1" i="1">
                <a:latin typeface="Helvetica" pitchFamily="34" charset="0"/>
                <a:cs typeface="Helvetica" pitchFamily="34" charset="0"/>
              </a:rPr>
              <a:t>18</a:t>
            </a:r>
            <a:r>
              <a:rPr lang="en-GB" sz="2000" i="1">
                <a:latin typeface="Helvetica" pitchFamily="34" charset="0"/>
                <a:cs typeface="Helvetica" pitchFamily="34" charset="0"/>
              </a:rPr>
              <a:t> (</a:t>
            </a:r>
            <a:r>
              <a:rPr lang="en-GB" sz="2000" b="1" i="1">
                <a:latin typeface="Helvetica" pitchFamily="34" charset="0"/>
                <a:cs typeface="Helvetica" pitchFamily="34" charset="0"/>
              </a:rPr>
              <a:t>22% </a:t>
            </a:r>
            <a:r>
              <a:rPr lang="en-GB" sz="2000" i="1">
                <a:latin typeface="Helvetica" pitchFamily="34" charset="0"/>
                <a:cs typeface="Helvetica" pitchFamily="34" charset="0"/>
              </a:rPr>
              <a:t>having a child living with them and </a:t>
            </a:r>
            <a:r>
              <a:rPr lang="en-GB" sz="2000" b="1" i="1">
                <a:latin typeface="Helvetica" pitchFamily="34" charset="0"/>
                <a:cs typeface="Helvetica" pitchFamily="34" charset="0"/>
              </a:rPr>
              <a:t>36% </a:t>
            </a:r>
            <a:r>
              <a:rPr lang="en-GB" sz="2000" i="1">
                <a:latin typeface="Helvetica" pitchFamily="34" charset="0"/>
                <a:cs typeface="Helvetica" pitchFamily="34" charset="0"/>
              </a:rPr>
              <a:t>with a child living elsewhere)’. 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N-DAP</a:t>
            </a:r>
            <a:r>
              <a:rPr lang="en-GB" sz="2000" i="1">
                <a:latin typeface="Helvetica" pitchFamily="34" charset="0"/>
                <a:cs typeface="Helvetica" pitchFamily="34" charset="0"/>
              </a:rPr>
              <a:t> 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(2013)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Context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 i="1">
                <a:latin typeface="Helvetica" pitchFamily="34" charset="0"/>
                <a:cs typeface="Helvetica" pitchFamily="34" charset="0"/>
              </a:rPr>
              <a:t>‘Social Workers in Norfolk estimate that on average, around </a:t>
            </a:r>
            <a:r>
              <a:rPr lang="en-GB" sz="2000" b="1" i="1">
                <a:latin typeface="Helvetica" pitchFamily="34" charset="0"/>
                <a:cs typeface="Helvetica" pitchFamily="34" charset="0"/>
              </a:rPr>
              <a:t>50% </a:t>
            </a:r>
            <a:r>
              <a:rPr lang="en-GB" sz="2000" i="1">
                <a:latin typeface="Helvetica" pitchFamily="34" charset="0"/>
                <a:cs typeface="Helvetica" pitchFamily="34" charset="0"/>
              </a:rPr>
              <a:t>of the clients they worked with had issues relating to drug and alcohol use’. 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Alcohol Concern (2008)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597025"/>
            <a:ext cx="7415212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BA0000"/>
                </a:solidFill>
                <a:latin typeface="Helvetica"/>
                <a:cs typeface="Helvetica"/>
              </a:rPr>
              <a:t>Information Gathering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Behind Closed Doors Questionnaire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15 questions that helped young people to write their stories, and express their opinions.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Sent to 7 external agencies.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Sent to all young peoples workers in MP Norfolk and Suffolk (45).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Young Ambassadors 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Young people were invited to attend a 6 week programme and a very small but consistent group attended each session.</a:t>
            </a:r>
          </a:p>
          <a:p>
            <a:endParaRPr lang="en-GB" sz="20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It was from these delivered sessions that a programme was put together and the training pack born.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Outline of sessions delivered </a:t>
            </a:r>
          </a:p>
          <a:p>
            <a:endParaRPr lang="en-US" sz="2000">
              <a:latin typeface="Helvetica" pitchFamily="34" charset="0"/>
              <a:cs typeface="Helvetica" pitchFamily="34" charset="0"/>
            </a:endParaRPr>
          </a:p>
          <a:p>
            <a:r>
              <a:rPr lang="en-GB" sz="2000" b="1" u="sng">
                <a:latin typeface="Helvetica" pitchFamily="34" charset="0"/>
                <a:cs typeface="Helvetica" pitchFamily="34" charset="0"/>
              </a:rPr>
              <a:t>Session 1: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 ‘Is it just me?’</a:t>
            </a:r>
          </a:p>
          <a:p>
            <a:endParaRPr lang="en-GB" sz="20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An introduction to confidentiality  policies, the aims of the project and introductions.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Outline of sessions delivered 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 b="1" u="sng">
                <a:latin typeface="Helvetica" pitchFamily="34" charset="0"/>
                <a:cs typeface="Helvetica" pitchFamily="34" charset="0"/>
              </a:rPr>
              <a:t>Session 2: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 Understanding my Experiences.</a:t>
            </a:r>
          </a:p>
          <a:p>
            <a:endParaRPr lang="en-GB" sz="20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‘Behind  Closed  Doors’ Questionnaire.</a:t>
            </a:r>
          </a:p>
          <a:p>
            <a:endParaRPr lang="en-GB" sz="2400">
              <a:latin typeface="Helvetica" pitchFamily="34" charset="0"/>
              <a:cs typeface="Helvetic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Outline of sessions delivered 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 b="1" u="sng">
                <a:latin typeface="Helvetica" pitchFamily="34" charset="0"/>
                <a:cs typeface="Helvetica" pitchFamily="34" charset="0"/>
              </a:rPr>
              <a:t>Session 3: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 Understanding Addiction.</a:t>
            </a:r>
          </a:p>
          <a:p>
            <a:endParaRPr lang="en-GB" sz="20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Understanding the characteristics of substance misuse and dispelling some myths.</a:t>
            </a:r>
          </a:p>
          <a:p>
            <a:endParaRPr lang="en-GB" sz="2400">
              <a:latin typeface="Helvetica" pitchFamily="34" charset="0"/>
              <a:cs typeface="Helvetic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Outline of sessions delivered 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 b="1" u="sng">
                <a:latin typeface="Helvetica" pitchFamily="34" charset="0"/>
                <a:cs typeface="Helvetica" pitchFamily="34" charset="0"/>
              </a:rPr>
              <a:t>Session 4:</a:t>
            </a:r>
            <a:r>
              <a:rPr lang="en-GB" sz="2000" b="1">
                <a:latin typeface="Helvetica" pitchFamily="34" charset="0"/>
                <a:cs typeface="Helvetica" pitchFamily="34" charset="0"/>
              </a:rPr>
              <a:t> 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Understanding my Family.</a:t>
            </a:r>
          </a:p>
          <a:p>
            <a:endParaRPr lang="en-GB" sz="20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Discussing what makes a healthy family and making our own family trees to celebrate diversity.</a:t>
            </a:r>
          </a:p>
          <a:p>
            <a:endParaRPr lang="en-GB" sz="2400">
              <a:latin typeface="Helvetica" pitchFamily="34" charset="0"/>
              <a:cs typeface="Helvetic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Outline of sessions delivered 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 b="1" u="sng">
                <a:latin typeface="Helvetica" pitchFamily="34" charset="0"/>
                <a:cs typeface="Helvetica" pitchFamily="34" charset="0"/>
              </a:rPr>
              <a:t>Session 5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: This is how I cope.</a:t>
            </a:r>
          </a:p>
          <a:p>
            <a:endParaRPr lang="en-GB" sz="20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Discussing how individuals and families go through stages of coping when affected by another’s substance misuse.</a:t>
            </a:r>
          </a:p>
          <a:p>
            <a:endParaRPr lang="en-GB" sz="2400">
              <a:latin typeface="Helvetica" pitchFamily="34" charset="0"/>
              <a:cs typeface="Helvetic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What is Hidden Harm?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The Norfolk Drug and Alcohol partnership recognises that substance misuse can have a significant effect on the people around those experiencing drug and alcohol problems. 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Outline of sessions delivered 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 b="1" u="sng">
                <a:latin typeface="Helvetica" pitchFamily="34" charset="0"/>
                <a:cs typeface="Helvetica" pitchFamily="34" charset="0"/>
              </a:rPr>
              <a:t>Session 6: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 Flourishing.</a:t>
            </a:r>
          </a:p>
          <a:p>
            <a:endParaRPr lang="en-GB" sz="20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Looking at the story board of the Hidden Harm short film and exploring our thoughts and feelings of the work done so far and looking ahead to the future.</a:t>
            </a:r>
          </a:p>
          <a:p>
            <a:endParaRPr lang="en-GB" sz="2400">
              <a:latin typeface="Helvetica" pitchFamily="34" charset="0"/>
              <a:cs typeface="Helvetic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597025"/>
            <a:ext cx="7415212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BA0000"/>
                </a:solidFill>
                <a:latin typeface="Helvetica"/>
                <a:cs typeface="Helvetica"/>
              </a:rPr>
              <a:t>Challenges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Young people didn’t come forward easily.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It was difficult getting young people to meet the deadline for return of questionnaires.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Most questionnaires were incomplete.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Some wanted to just write their thoughts and feelings down.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Some young people completed the questionnaire who were not experiencing substance misuse of another.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questionnaire was long and needed to be given longer allocated time in the session.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questionnaire was very emotive.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597025"/>
            <a:ext cx="7415212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BA0000"/>
                </a:solidFill>
                <a:latin typeface="Helvetica"/>
                <a:cs typeface="Helvetica"/>
              </a:rPr>
              <a:t>Outcomes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Most of the young people who responded no longer live with the substance misuser.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Young people first remember something was problematic around the age of 6-8 years old.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Young people are ‘most affected’ by traumatic events such as overdoses or arguments between parents.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Young people notice the change in behaviour when substance misuser is under the influence.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Many young people are not angry ‘anymore’ and have recognised the substance misuser may be addicted.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597025"/>
            <a:ext cx="7415212" cy="344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BA0000"/>
                </a:solidFill>
                <a:latin typeface="Helvetica"/>
                <a:cs typeface="Helvetica"/>
              </a:rPr>
              <a:t>Outcomes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Many young people would not change their experiences and said that it has informed the person that they are today.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Coping mechanisms included not thinking too much, throwing themselves into school work, looking toward the future and involvement in sport.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Many young people described ‘not believing’ in themselves.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597025"/>
            <a:ext cx="7415212" cy="437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BA0000"/>
                </a:solidFill>
                <a:latin typeface="Helvetica"/>
                <a:cs typeface="Helvetica"/>
              </a:rPr>
              <a:t>Outcomes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Many young people have expressed that seeing a worker for a specific ‘offloading’ time was useful.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Most young people felt talking to others who were ‘used to’ these issues was most helpful.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Most young people described their hopes and dreams of the future, this included not ‘ending up like mum’ and being creative.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Most but not all of the young people who responded drink alcohol and have tried drugs.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597025"/>
            <a:ext cx="7415212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BA0000"/>
                </a:solidFill>
                <a:latin typeface="Helvetica"/>
                <a:cs typeface="Helvetica"/>
              </a:rPr>
              <a:t>Outcomes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School is a key factor in all of the young peoples memories, particularly being alienated by the substance misuse of another.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Many of the young people have strong emotional memories around food, eating and cooking.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Most interventions in the young peoples lives have been primarily through ‘social services’. Many of these are at the stage of removing the young person from the family home.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DVD</a:t>
            </a:r>
          </a:p>
          <a:p>
            <a:endParaRPr lang="en-US" sz="3200" b="1">
              <a:solidFill>
                <a:srgbClr val="BA0000"/>
              </a:solidFill>
              <a:latin typeface="Helvetica" pitchFamily="34" charset="0"/>
              <a:cs typeface="Helvetica" pitchFamily="34" charset="0"/>
            </a:endParaRPr>
          </a:p>
          <a:p>
            <a:endParaRPr lang="en-GB" sz="2400">
              <a:latin typeface="Helvetica" pitchFamily="34" charset="0"/>
              <a:cs typeface="Helvetic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Training Pack</a:t>
            </a:r>
          </a:p>
          <a:p>
            <a:endParaRPr lang="en-GB" sz="2400">
              <a:latin typeface="Helvetica" pitchFamily="34" charset="0"/>
              <a:cs typeface="Helvetic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Questions </a:t>
            </a:r>
          </a:p>
          <a:p>
            <a:endParaRPr lang="en-GB" sz="2400">
              <a:latin typeface="Helvetica" pitchFamily="34" charset="0"/>
              <a:cs typeface="Helvetic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Matthew_powerpoint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Aims and Objectives 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To take forward a project lead by young people and who are supported by appropriate workers to develop a solution which will enable the voices of young people who are affected by the substance misuse of another to be shared across Norfolk.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597025"/>
            <a:ext cx="7415212" cy="2646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BA0000"/>
                </a:solidFill>
                <a:latin typeface="Helvetica"/>
                <a:cs typeface="Helvetica"/>
              </a:rPr>
              <a:t>Aims and Objectives 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project will…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Bring statistics to life.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Make agencies and communities listen.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Stimulate appropriate early responses.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Helvetica"/>
              <a:cs typeface="Helvetic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597025"/>
            <a:ext cx="7840662" cy="449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BA0000"/>
                </a:solidFill>
                <a:latin typeface="Helvetica"/>
                <a:cs typeface="Helvetica"/>
              </a:rPr>
              <a:t>Aims and Objectives 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film will…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Raise awareness and improve understanding.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Encourage others to take a look from another perspective.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Raise awareness of the services available.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Tackle issues related to stigma.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Highlight the need for support to be provided at the earliest possible stage.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To encourage young people to support one another.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Increase opportunities for young people to develop and drive awareness of hidden harms.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Helvetica"/>
              <a:cs typeface="Helvetic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Background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The Matthew Project recognises that young people currently supported by our service are ‘affected others’ and are receiving support around their experiences of someone else’s substance misuse. 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597025"/>
            <a:ext cx="7415212" cy="326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BA0000"/>
                </a:solidFill>
                <a:latin typeface="Helvetica"/>
                <a:cs typeface="Helvetica"/>
              </a:rPr>
              <a:t>Background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Helvetica"/>
              <a:cs typeface="Helvetic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At the start of the project, approximately </a:t>
            </a: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30%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of our clients were receiving support due someone else’s substance misuse.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Are young people coming forward for support?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Are agencies equipped to work with young people who might present these issues?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What might help young people experiencing hidden harm to engage positively to see their individual potential met?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Background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…the real drive was enabling young people to explore their feelings and most importantly </a:t>
            </a:r>
            <a:r>
              <a:rPr lang="en-GB" sz="2000" b="1" u="sng">
                <a:latin typeface="Helvetica" pitchFamily="34" charset="0"/>
                <a:cs typeface="Helvetica" pitchFamily="34" charset="0"/>
              </a:rPr>
              <a:t>have their</a:t>
            </a:r>
            <a:r>
              <a:rPr lang="en-GB" sz="2000" u="sng">
                <a:latin typeface="Helvetica" pitchFamily="34" charset="0"/>
                <a:cs typeface="Helvetica" pitchFamily="34" charset="0"/>
              </a:rPr>
              <a:t> </a:t>
            </a:r>
            <a:r>
              <a:rPr lang="en-GB" sz="2000" b="1" u="sng">
                <a:latin typeface="Helvetica" pitchFamily="34" charset="0"/>
                <a:cs typeface="Helvetica" pitchFamily="34" charset="0"/>
              </a:rPr>
              <a:t>voices heard.</a:t>
            </a:r>
            <a:endParaRPr lang="en-GB" sz="2000">
              <a:latin typeface="Helvetica" pitchFamily="34" charset="0"/>
              <a:cs typeface="Helvetic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Matthew_powerpoin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827088" y="1597025"/>
            <a:ext cx="74152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BA0000"/>
                </a:solidFill>
                <a:latin typeface="Helvetica" pitchFamily="34" charset="0"/>
                <a:cs typeface="Helvetica" pitchFamily="34" charset="0"/>
              </a:rPr>
              <a:t>Context</a:t>
            </a:r>
          </a:p>
          <a:p>
            <a:endParaRPr lang="en-US" sz="1600">
              <a:latin typeface="Helvetica" pitchFamily="34" charset="0"/>
              <a:cs typeface="Helvetica" pitchFamily="34" charset="0"/>
            </a:endParaRPr>
          </a:p>
          <a:p>
            <a:r>
              <a:rPr lang="en-GB" sz="2000">
                <a:latin typeface="Helvetica" pitchFamily="34" charset="0"/>
                <a:cs typeface="Helvetica" pitchFamily="34" charset="0"/>
              </a:rPr>
              <a:t>It is estimated that between </a:t>
            </a:r>
            <a:r>
              <a:rPr lang="en-GB" sz="2000" b="1">
                <a:latin typeface="Helvetica" pitchFamily="34" charset="0"/>
                <a:cs typeface="Helvetica" pitchFamily="34" charset="0"/>
              </a:rPr>
              <a:t>12,000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 and </a:t>
            </a:r>
            <a:r>
              <a:rPr lang="en-GB" sz="2000" b="1">
                <a:latin typeface="Helvetica" pitchFamily="34" charset="0"/>
                <a:cs typeface="Helvetica" pitchFamily="34" charset="0"/>
              </a:rPr>
              <a:t>18,000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 children living in Norfolk and Suffolk live in a home where one or both parents abuse alcohol, and up to </a:t>
            </a:r>
            <a:r>
              <a:rPr lang="en-GB" sz="2000" b="1">
                <a:latin typeface="Helvetica" pitchFamily="34" charset="0"/>
                <a:cs typeface="Helvetica" pitchFamily="34" charset="0"/>
              </a:rPr>
              <a:t>9,000</a:t>
            </a:r>
            <a:r>
              <a:rPr lang="en-GB" sz="2000">
                <a:latin typeface="Helvetica" pitchFamily="34" charset="0"/>
                <a:cs typeface="Helvetica" pitchFamily="34" charset="0"/>
              </a:rPr>
              <a:t> live with one or both parents with a drug problem.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1046</Words>
  <Application>Microsoft Office PowerPoint</Application>
  <PresentationFormat>On-screen Show (4:3)</PresentationFormat>
  <Paragraphs>125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Hello ideas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Harper</dc:creator>
  <cp:lastModifiedBy>Long, Victoria</cp:lastModifiedBy>
  <cp:revision>21</cp:revision>
  <dcterms:created xsi:type="dcterms:W3CDTF">2014-04-10T19:48:24Z</dcterms:created>
  <dcterms:modified xsi:type="dcterms:W3CDTF">2016-04-21T09:56:15Z</dcterms:modified>
</cp:coreProperties>
</file>